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8"/>
  </p:notesMasterIdLst>
  <p:sldIdLst>
    <p:sldId id="257" r:id="rId2"/>
    <p:sldId id="258" r:id="rId3"/>
    <p:sldId id="261" r:id="rId4"/>
    <p:sldId id="259" r:id="rId5"/>
    <p:sldId id="286" r:id="rId6"/>
    <p:sldId id="321" r:id="rId7"/>
    <p:sldId id="291" r:id="rId8"/>
    <p:sldId id="314" r:id="rId9"/>
    <p:sldId id="262" r:id="rId10"/>
    <p:sldId id="265" r:id="rId11"/>
    <p:sldId id="266" r:id="rId12"/>
    <p:sldId id="267" r:id="rId13"/>
    <p:sldId id="268" r:id="rId14"/>
    <p:sldId id="269" r:id="rId15"/>
    <p:sldId id="270" r:id="rId16"/>
    <p:sldId id="299" r:id="rId17"/>
    <p:sldId id="288" r:id="rId18"/>
    <p:sldId id="290" r:id="rId19"/>
    <p:sldId id="271" r:id="rId20"/>
    <p:sldId id="292" r:id="rId21"/>
    <p:sldId id="293" r:id="rId22"/>
    <p:sldId id="294" r:id="rId23"/>
    <p:sldId id="275" r:id="rId24"/>
    <p:sldId id="315" r:id="rId25"/>
    <p:sldId id="295" r:id="rId26"/>
    <p:sldId id="296" r:id="rId27"/>
    <p:sldId id="297" r:id="rId28"/>
    <p:sldId id="298" r:id="rId29"/>
    <p:sldId id="303" r:id="rId30"/>
    <p:sldId id="304" r:id="rId31"/>
    <p:sldId id="305" r:id="rId32"/>
    <p:sldId id="306" r:id="rId33"/>
    <p:sldId id="307" r:id="rId34"/>
    <p:sldId id="308" r:id="rId35"/>
    <p:sldId id="310" r:id="rId36"/>
    <p:sldId id="326" r:id="rId37"/>
    <p:sldId id="309" r:id="rId38"/>
    <p:sldId id="300" r:id="rId39"/>
    <p:sldId id="301" r:id="rId40"/>
    <p:sldId id="302" r:id="rId41"/>
    <p:sldId id="311" r:id="rId42"/>
    <p:sldId id="312" r:id="rId43"/>
    <p:sldId id="313" r:id="rId44"/>
    <p:sldId id="316" r:id="rId45"/>
    <p:sldId id="317" r:id="rId46"/>
    <p:sldId id="318" r:id="rId47"/>
    <p:sldId id="319" r:id="rId48"/>
    <p:sldId id="320" r:id="rId49"/>
    <p:sldId id="322" r:id="rId50"/>
    <p:sldId id="323" r:id="rId51"/>
    <p:sldId id="324" r:id="rId52"/>
    <p:sldId id="281" r:id="rId53"/>
    <p:sldId id="282" r:id="rId54"/>
    <p:sldId id="283" r:id="rId55"/>
    <p:sldId id="284" r:id="rId56"/>
    <p:sldId id="28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7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37"/>
    <p:restoredTop sz="94467"/>
  </p:normalViewPr>
  <p:slideViewPr>
    <p:cSldViewPr snapToGrid="0" snapToObjects="1">
      <p:cViewPr varScale="1">
        <p:scale>
          <a:sx n="101" d="100"/>
          <a:sy n="101" d="100"/>
        </p:scale>
        <p:origin x="3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366EB-1874-3749-85B2-F7C8B1CADF33}"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EC30B-A20B-3E45-9C3F-13C3EC810BF3}" type="slidenum">
              <a:rPr lang="en-US" smtClean="0"/>
              <a:t>‹#›</a:t>
            </a:fld>
            <a:endParaRPr lang="en-US"/>
          </a:p>
        </p:txBody>
      </p:sp>
    </p:spTree>
    <p:extLst>
      <p:ext uri="{BB962C8B-B14F-4D97-AF65-F5344CB8AC3E}">
        <p14:creationId xmlns:p14="http://schemas.microsoft.com/office/powerpoint/2010/main" val="366641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Put books from decode system out on tables</a:t>
            </a:r>
          </a:p>
        </p:txBody>
      </p:sp>
      <p:sp>
        <p:nvSpPr>
          <p:cNvPr id="4" name="Slide Number Placeholder 3"/>
          <p:cNvSpPr>
            <a:spLocks noGrp="1"/>
          </p:cNvSpPr>
          <p:nvPr>
            <p:ph type="sldNum" sz="quarter" idx="10"/>
          </p:nvPr>
        </p:nvSpPr>
        <p:spPr/>
        <p:txBody>
          <a:bodyPr/>
          <a:lstStyle/>
          <a:p>
            <a:fld id="{D396D17F-6314-0940-83B7-4E316BC66B25}" type="slidenum">
              <a:rPr lang="en-US" smtClean="0"/>
              <a:pPr/>
              <a:t>1</a:t>
            </a:fld>
            <a:endParaRPr lang="en-US"/>
          </a:p>
        </p:txBody>
      </p:sp>
    </p:spTree>
    <p:extLst>
      <p:ext uri="{BB962C8B-B14F-4D97-AF65-F5344CB8AC3E}">
        <p14:creationId xmlns:p14="http://schemas.microsoft.com/office/powerpoint/2010/main" val="101870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books and show manual</a:t>
            </a:r>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17</a:t>
            </a:fld>
            <a:endParaRPr lang="en-US"/>
          </a:p>
        </p:txBody>
      </p:sp>
    </p:spTree>
    <p:extLst>
      <p:ext uri="{BB962C8B-B14F-4D97-AF65-F5344CB8AC3E}">
        <p14:creationId xmlns:p14="http://schemas.microsoft.com/office/powerpoint/2010/main" val="119450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 The decode system is geared towards your students age.</a:t>
            </a:r>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19</a:t>
            </a:fld>
            <a:endParaRPr lang="en-US"/>
          </a:p>
        </p:txBody>
      </p:sp>
    </p:spTree>
    <p:extLst>
      <p:ext uri="{BB962C8B-B14F-4D97-AF65-F5344CB8AC3E}">
        <p14:creationId xmlns:p14="http://schemas.microsoft.com/office/powerpoint/2010/main" val="187828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teachers turn to pages 14-15  - Give them one or two examples: The</a:t>
            </a:r>
            <a:r>
              <a:rPr lang="en-US" baseline="0" dirty="0"/>
              <a:t> Mess is about the environment. </a:t>
            </a:r>
            <a:r>
              <a:rPr lang="en-US" dirty="0"/>
              <a:t>Have them pull the books to peruse and make</a:t>
            </a:r>
            <a:r>
              <a:rPr lang="en-US" baseline="0" dirty="0"/>
              <a:t> connections to things students might be learning in the classroom</a:t>
            </a:r>
            <a:r>
              <a:rPr lang="en-US" dirty="0"/>
              <a:t>. Group them and have them share their answers. </a:t>
            </a:r>
          </a:p>
          <a:p>
            <a:r>
              <a:rPr lang="en-US" dirty="0"/>
              <a:t>If you don’t see connections, don’t worry or think these are not </a:t>
            </a:r>
            <a:r>
              <a:rPr lang="en-US" dirty="0" err="1"/>
              <a:t>relavant</a:t>
            </a:r>
            <a:r>
              <a:rPr lang="en-US" dirty="0"/>
              <a:t>.</a:t>
            </a:r>
            <a:r>
              <a:rPr lang="en-US" baseline="0" dirty="0"/>
              <a:t> They are for teaching reading, but if content is there it is an added bonus</a:t>
            </a:r>
            <a:endParaRPr lang="en-US" dirty="0"/>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23</a:t>
            </a:fld>
            <a:endParaRPr lang="en-US"/>
          </a:p>
        </p:txBody>
      </p:sp>
    </p:spTree>
    <p:extLst>
      <p:ext uri="{BB962C8B-B14F-4D97-AF65-F5344CB8AC3E}">
        <p14:creationId xmlns:p14="http://schemas.microsoft.com/office/powerpoint/2010/main" val="66191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the directive to take a few moments and write responses on each of the three sticky notes that were handed out.  Get up out of your seat and put the sticky note answer on a different wall (for each question).  Walk</a:t>
            </a:r>
            <a:r>
              <a:rPr lang="en-US" baseline="0" dirty="0"/>
              <a:t> around and read </a:t>
            </a:r>
            <a:r>
              <a:rPr lang="en-US" dirty="0"/>
              <a:t>what your colleagues wrote</a:t>
            </a:r>
            <a:r>
              <a:rPr lang="en-US" baseline="0" dirty="0"/>
              <a:t> on their sticky notes hung up on the wall.  Call on volunteers to share one thing their colleagues wrote for each.</a:t>
            </a:r>
            <a:endParaRPr lang="en-US" dirty="0"/>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3</a:t>
            </a:fld>
            <a:endParaRPr lang="en-US"/>
          </a:p>
        </p:txBody>
      </p:sp>
    </p:spTree>
    <p:extLst>
      <p:ext uri="{BB962C8B-B14F-4D97-AF65-F5344CB8AC3E}">
        <p14:creationId xmlns:p14="http://schemas.microsoft.com/office/powerpoint/2010/main" val="69076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Who I am,</a:t>
            </a:r>
            <a:r>
              <a:rPr lang="en-US" baseline="0" dirty="0"/>
              <a:t> Hands Across the Sea, that I love them and their island.  Ask who they are, what school do they teach at, grade level they teach, why they became a teacher (inspiration)</a:t>
            </a:r>
            <a:endParaRPr lang="en-US" dirty="0"/>
          </a:p>
        </p:txBody>
      </p:sp>
    </p:spTree>
    <p:extLst>
      <p:ext uri="{BB962C8B-B14F-4D97-AF65-F5344CB8AC3E}">
        <p14:creationId xmlns:p14="http://schemas.microsoft.com/office/powerpoint/2010/main" val="159139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these items comes with pre-written activities you can choose to enhance what you are teaching your students. Spelling, Rhyming, Writing, Describing.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9</a:t>
            </a:fld>
            <a:endParaRPr lang="en-US"/>
          </a:p>
        </p:txBody>
      </p:sp>
    </p:spTree>
    <p:extLst>
      <p:ext uri="{BB962C8B-B14F-4D97-AF65-F5344CB8AC3E}">
        <p14:creationId xmlns:p14="http://schemas.microsoft.com/office/powerpoint/2010/main" val="82945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these items comes with pre-written activities you can choose to enhance what you are teaching your students. Spelling, Rhyming, Writing, Describing.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10</a:t>
            </a:fld>
            <a:endParaRPr lang="en-US"/>
          </a:p>
        </p:txBody>
      </p:sp>
    </p:spTree>
    <p:extLst>
      <p:ext uri="{BB962C8B-B14F-4D97-AF65-F5344CB8AC3E}">
        <p14:creationId xmlns:p14="http://schemas.microsoft.com/office/powerpoint/2010/main" val="186380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these items comes with pre-written activities you can choose to enhance what you are teaching your students. Spelling, Rhyming, Writing, Describing.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11</a:t>
            </a:fld>
            <a:endParaRPr lang="en-US"/>
          </a:p>
        </p:txBody>
      </p:sp>
    </p:spTree>
    <p:extLst>
      <p:ext uri="{BB962C8B-B14F-4D97-AF65-F5344CB8AC3E}">
        <p14:creationId xmlns:p14="http://schemas.microsoft.com/office/powerpoint/2010/main" val="84804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these items comes with pre-written activities you can choose to enhance what you are teaching your students. Spelling, Rhyming, Writing, Describing.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12</a:t>
            </a:fld>
            <a:endParaRPr lang="en-US"/>
          </a:p>
        </p:txBody>
      </p:sp>
    </p:spTree>
    <p:extLst>
      <p:ext uri="{BB962C8B-B14F-4D97-AF65-F5344CB8AC3E}">
        <p14:creationId xmlns:p14="http://schemas.microsoft.com/office/powerpoint/2010/main" val="213387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these items comes with pre-written activities you can choose to enhance what you are teaching your students. Spelling, Rhyming, Writing, Describing. </a:t>
            </a:r>
          </a:p>
        </p:txBody>
      </p:sp>
      <p:sp>
        <p:nvSpPr>
          <p:cNvPr id="4" name="Slide Number Placeholder 3"/>
          <p:cNvSpPr>
            <a:spLocks noGrp="1"/>
          </p:cNvSpPr>
          <p:nvPr>
            <p:ph type="sldNum" sz="quarter" idx="10"/>
          </p:nvPr>
        </p:nvSpPr>
        <p:spPr/>
        <p:txBody>
          <a:bodyPr/>
          <a:lstStyle/>
          <a:p>
            <a:fld id="{D396D17F-6314-0940-83B7-4E316BC66B25}" type="slidenum">
              <a:rPr lang="en-US" smtClean="0"/>
              <a:pPr/>
              <a:t>14</a:t>
            </a:fld>
            <a:endParaRPr lang="en-US"/>
          </a:p>
        </p:txBody>
      </p:sp>
    </p:spTree>
    <p:extLst>
      <p:ext uri="{BB962C8B-B14F-4D97-AF65-F5344CB8AC3E}">
        <p14:creationId xmlns:p14="http://schemas.microsoft.com/office/powerpoint/2010/main" val="24531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books and show manual</a:t>
            </a:r>
          </a:p>
          <a:p>
            <a:endParaRPr lang="en-US" dirty="0"/>
          </a:p>
        </p:txBody>
      </p:sp>
      <p:sp>
        <p:nvSpPr>
          <p:cNvPr id="4" name="Slide Number Placeholder 3"/>
          <p:cNvSpPr>
            <a:spLocks noGrp="1"/>
          </p:cNvSpPr>
          <p:nvPr>
            <p:ph type="sldNum" sz="quarter" idx="10"/>
          </p:nvPr>
        </p:nvSpPr>
        <p:spPr/>
        <p:txBody>
          <a:bodyPr/>
          <a:lstStyle/>
          <a:p>
            <a:fld id="{D396D17F-6314-0940-83B7-4E316BC66B25}" type="slidenum">
              <a:rPr lang="en-US" smtClean="0"/>
              <a:pPr/>
              <a:t>15</a:t>
            </a:fld>
            <a:endParaRPr lang="en-US"/>
          </a:p>
        </p:txBody>
      </p:sp>
    </p:spTree>
    <p:extLst>
      <p:ext uri="{BB962C8B-B14F-4D97-AF65-F5344CB8AC3E}">
        <p14:creationId xmlns:p14="http://schemas.microsoft.com/office/powerpoint/2010/main" val="19694649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0F024D-6593-E44A-B07D-593278BD503A}"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045C4D28-18DB-4540-B4C2-626153CD4A5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F024D-6593-E44A-B07D-593278BD503A}"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0F024D-6593-E44A-B07D-593278BD503A}"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0F024D-6593-E44A-B07D-593278BD503A}"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AE0F024D-6593-E44A-B07D-593278BD503A}" type="datetimeFigureOut">
              <a:rPr lang="en-US" smtClean="0"/>
              <a:t>1/31/2020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45C4D28-18DB-4540-B4C2-626153CD4A5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F024D-6593-E44A-B07D-593278BD503A}"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0F024D-6593-E44A-B07D-593278BD503A}" type="datetimeFigureOut">
              <a:rPr lang="en-US" smtClean="0"/>
              <a:t>1/31/2020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C4D28-18DB-4540-B4C2-626153CD4A5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F024D-6593-E44A-B07D-593278BD503A}" type="datetimeFigureOut">
              <a:rPr lang="en-US" smtClean="0"/>
              <a:t>1/31/2020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C4D28-18DB-4540-B4C2-626153CD4A55}"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F024D-6593-E44A-B07D-593278BD503A}" type="datetimeFigureOut">
              <a:rPr lang="en-US" smtClean="0"/>
              <a:t>1/31/2020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0F024D-6593-E44A-B07D-593278BD503A}"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0F024D-6593-E44A-B07D-593278BD503A}" type="datetimeFigureOut">
              <a:rPr lang="en-US" smtClean="0"/>
              <a:t>1/31/2020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45C4D28-18DB-4540-B4C2-626153CD4A5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E0F024D-6593-E44A-B07D-593278BD503A}" type="datetimeFigureOut">
              <a:rPr lang="en-US" smtClean="0"/>
              <a:t>1/31/2020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045C4D28-18DB-4540-B4C2-626153CD4A55}" type="slidenum">
              <a:rPr lang="en-US" smtClean="0"/>
              <a:t>‹#›</a:t>
            </a:fld>
            <a:endParaRPr lang="en-US"/>
          </a:p>
        </p:txBody>
      </p:sp>
    </p:spTree>
    <p:extLst>
      <p:ext uri="{BB962C8B-B14F-4D97-AF65-F5344CB8AC3E}">
        <p14:creationId xmlns:p14="http://schemas.microsoft.com/office/powerpoint/2010/main" val="1960849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5.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5.emf"/><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em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4.pn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7.pn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7.png"/><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www.commonsensemedia.org/blog/10-reasons-you-should-read-aloud-to-big-kids-too"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47.png"/><Relationship Id="rId4" Type="http://schemas.openxmlformats.org/officeDocument/2006/relationships/image" Target="../media/image25.jpg"/></Relationships>
</file>

<file path=ppt/slides/_rels/slide5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5.tif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4521" y="1787117"/>
            <a:ext cx="6641149" cy="2091654"/>
          </a:xfrm>
        </p:spPr>
        <p:txBody>
          <a:bodyPr>
            <a:noAutofit/>
          </a:bodyPr>
          <a:lstStyle/>
          <a:p>
            <a:r>
              <a:rPr lang="en-US" sz="6000" dirty="0">
                <a:solidFill>
                  <a:srgbClr val="00508B"/>
                </a:solidFill>
                <a:latin typeface="Abadi MT Condensed Extra Bold" charset="0"/>
                <a:ea typeface="Abadi MT Condensed Extra Bold" charset="0"/>
                <a:cs typeface="Abadi MT Condensed Extra Bold" charset="0"/>
              </a:rPr>
              <a:t>Remedial Reading Kit: DEVELOP Workshop</a:t>
            </a:r>
          </a:p>
        </p:txBody>
      </p:sp>
      <p:sp>
        <p:nvSpPr>
          <p:cNvPr id="3" name="Subtitle 2"/>
          <p:cNvSpPr>
            <a:spLocks noGrp="1"/>
          </p:cNvSpPr>
          <p:nvPr>
            <p:ph type="subTitle" idx="1"/>
          </p:nvPr>
        </p:nvSpPr>
        <p:spPr>
          <a:xfrm>
            <a:off x="1030092" y="4680668"/>
            <a:ext cx="7891272" cy="1069848"/>
          </a:xfrm>
        </p:spPr>
        <p:txBody>
          <a:bodyPr/>
          <a:lstStyle/>
          <a:p>
            <a:r>
              <a:rPr lang="en-US" sz="4000" dirty="0"/>
              <a:t>Welcome Teachers!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567" y="1868609"/>
            <a:ext cx="3210405" cy="2010162"/>
          </a:xfrm>
          <a:prstGeom prst="rect">
            <a:avLst/>
          </a:prstGeom>
        </p:spPr>
      </p:pic>
    </p:spTree>
    <p:extLst>
      <p:ext uri="{BB962C8B-B14F-4D97-AF65-F5344CB8AC3E}">
        <p14:creationId xmlns:p14="http://schemas.microsoft.com/office/powerpoint/2010/main" val="863385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59" y="646471"/>
            <a:ext cx="10396882" cy="1151965"/>
          </a:xfrm>
        </p:spPr>
        <p:txBody>
          <a:bodyPr/>
          <a:lstStyle/>
          <a:p>
            <a:r>
              <a:rPr lang="en-US" dirty="0">
                <a:solidFill>
                  <a:srgbClr val="00508B"/>
                </a:solidFill>
                <a:latin typeface="Abadi MT Condensed Extra Bold" charset="0"/>
                <a:ea typeface="Abadi MT Condensed Extra Bold" charset="0"/>
                <a:cs typeface="Abadi MT Condensed Extra Bold" charset="0"/>
              </a:rPr>
              <a:t>What’s in the Remedial Reading Kit?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3513"/>
            <a:ext cx="12192000" cy="441144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282995" y="5340214"/>
            <a:ext cx="2227724" cy="1349477"/>
          </a:xfrm>
          <a:prstGeom prst="rect">
            <a:avLst/>
          </a:prstGeom>
        </p:spPr>
      </p:pic>
    </p:spTree>
    <p:extLst>
      <p:ext uri="{BB962C8B-B14F-4D97-AF65-F5344CB8AC3E}">
        <p14:creationId xmlns:p14="http://schemas.microsoft.com/office/powerpoint/2010/main" val="2092652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64226"/>
            <a:ext cx="10396882" cy="1151965"/>
          </a:xfrm>
        </p:spPr>
        <p:txBody>
          <a:bodyPr/>
          <a:lstStyle/>
          <a:p>
            <a:r>
              <a:rPr lang="en-US" dirty="0">
                <a:solidFill>
                  <a:srgbClr val="00508B"/>
                </a:solidFill>
                <a:latin typeface="Abadi MT Condensed Extra Bold" charset="0"/>
                <a:ea typeface="Abadi MT Condensed Extra Bold" charset="0"/>
                <a:cs typeface="Abadi MT Condensed Extra Bold" charset="0"/>
              </a:rPr>
              <a:t>What’s in the Remedial Reading Kit?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192696"/>
            <a:ext cx="9639300" cy="5016500"/>
          </a:xfrm>
          <a:prstGeom prst="rect">
            <a:avLst/>
          </a:prstGeom>
        </p:spPr>
      </p:pic>
      <p:pic>
        <p:nvPicPr>
          <p:cNvPr id="1026" name="Picture 2" descr="mage result for pocket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320" y="2636520"/>
            <a:ext cx="3024939" cy="39142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9804054" y="5338448"/>
            <a:ext cx="2227724" cy="1349477"/>
          </a:xfrm>
          <a:prstGeom prst="rect">
            <a:avLst/>
          </a:prstGeom>
        </p:spPr>
      </p:pic>
    </p:spTree>
    <p:extLst>
      <p:ext uri="{BB962C8B-B14F-4D97-AF65-F5344CB8AC3E}">
        <p14:creationId xmlns:p14="http://schemas.microsoft.com/office/powerpoint/2010/main" val="177136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7581"/>
          <a:stretch/>
        </p:blipFill>
        <p:spPr>
          <a:xfrm>
            <a:off x="1177363" y="963728"/>
            <a:ext cx="5974079" cy="5748245"/>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9659292" y="288990"/>
            <a:ext cx="2227724" cy="1349477"/>
          </a:xfrm>
          <a:prstGeom prst="rect">
            <a:avLst/>
          </a:prstGeom>
        </p:spPr>
      </p:pic>
      <p:sp>
        <p:nvSpPr>
          <p:cNvPr id="2" name="Title 1"/>
          <p:cNvSpPr>
            <a:spLocks noGrp="1"/>
          </p:cNvSpPr>
          <p:nvPr>
            <p:ph type="title"/>
          </p:nvPr>
        </p:nvSpPr>
        <p:spPr>
          <a:xfrm>
            <a:off x="412435" y="387745"/>
            <a:ext cx="10396882" cy="1151965"/>
          </a:xfrm>
        </p:spPr>
        <p:txBody>
          <a:bodyPr/>
          <a:lstStyle/>
          <a:p>
            <a:r>
              <a:rPr lang="en-US" dirty="0">
                <a:solidFill>
                  <a:srgbClr val="00508B"/>
                </a:solidFill>
                <a:latin typeface="Abadi MT Condensed Extra Bold" charset="0"/>
                <a:ea typeface="Abadi MT Condensed Extra Bold" charset="0"/>
                <a:cs typeface="Abadi MT Condensed Extra Bold" charset="0"/>
              </a:rPr>
              <a:t>What’s in the Remedial Reading Kit?</a:t>
            </a:r>
            <a:endParaRPr lang="en-US" dirty="0"/>
          </a:p>
        </p:txBody>
      </p:sp>
      <p:pic>
        <p:nvPicPr>
          <p:cNvPr id="2050" name="Picture 2" descr="mage result for magnetic tabletop learning eas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1442" y="2331720"/>
            <a:ext cx="3875750" cy="3875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045" r="74617" b="36587"/>
          <a:stretch/>
        </p:blipFill>
        <p:spPr>
          <a:xfrm>
            <a:off x="4164402" y="3454255"/>
            <a:ext cx="2892949" cy="1630680"/>
          </a:xfrm>
          <a:prstGeom prst="rect">
            <a:avLst/>
          </a:prstGeom>
        </p:spPr>
      </p:pic>
    </p:spTree>
    <p:extLst>
      <p:ext uri="{BB962C8B-B14F-4D97-AF65-F5344CB8AC3E}">
        <p14:creationId xmlns:p14="http://schemas.microsoft.com/office/powerpoint/2010/main" val="22168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04" y="723171"/>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What’s in the Remedial Reading Kit?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04" y="1918252"/>
            <a:ext cx="11337062" cy="4813852"/>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9644142" y="418371"/>
            <a:ext cx="2227724" cy="1349477"/>
          </a:xfrm>
          <a:prstGeom prst="rect">
            <a:avLst/>
          </a:prstGeom>
        </p:spPr>
      </p:pic>
    </p:spTree>
    <p:extLst>
      <p:ext uri="{BB962C8B-B14F-4D97-AF65-F5344CB8AC3E}">
        <p14:creationId xmlns:p14="http://schemas.microsoft.com/office/powerpoint/2010/main" val="1042875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12124733" cy="4230757"/>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9034542" y="5066571"/>
            <a:ext cx="2227724" cy="1349477"/>
          </a:xfrm>
          <a:prstGeom prst="rect">
            <a:avLst/>
          </a:prstGeom>
        </p:spPr>
      </p:pic>
      <p:sp>
        <p:nvSpPr>
          <p:cNvPr id="7" name="Title 1"/>
          <p:cNvSpPr txBox="1">
            <a:spLocks/>
          </p:cNvSpPr>
          <p:nvPr/>
        </p:nvSpPr>
        <p:spPr>
          <a:xfrm>
            <a:off x="441961" y="4950174"/>
            <a:ext cx="7467599" cy="160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rgbClr val="00508B"/>
                </a:solidFill>
                <a:latin typeface="Abadi MT Condensed Extra Bold" charset="0"/>
                <a:ea typeface="Abadi MT Condensed Extra Bold" charset="0"/>
                <a:cs typeface="Abadi MT Condensed Extra Bold" charset="0"/>
              </a:rPr>
              <a:t>Talk and Turn: </a:t>
            </a:r>
            <a:r>
              <a:rPr lang="en-US" sz="2000" dirty="0">
                <a:solidFill>
                  <a:srgbClr val="00508B"/>
                </a:solidFill>
                <a:latin typeface="Abadi MT Condensed Extra Bold" charset="0"/>
                <a:ea typeface="Abadi MT Condensed Extra Bold" charset="0"/>
                <a:cs typeface="Abadi MT Condensed Extra Bold" charset="0"/>
              </a:rPr>
              <a:t>Discuss with another teacher sitting next to you how you could use one of the resources from the kit with your students in a NEW WAY this week.</a:t>
            </a:r>
            <a:endParaRPr lang="en-US" dirty="0"/>
          </a:p>
        </p:txBody>
      </p:sp>
      <p:sp>
        <p:nvSpPr>
          <p:cNvPr id="2" name="Title 1"/>
          <p:cNvSpPr>
            <a:spLocks noGrp="1"/>
          </p:cNvSpPr>
          <p:nvPr>
            <p:ph type="title"/>
          </p:nvPr>
        </p:nvSpPr>
        <p:spPr>
          <a:xfrm>
            <a:off x="594361" y="570271"/>
            <a:ext cx="10396882" cy="1151965"/>
          </a:xfrm>
        </p:spPr>
        <p:txBody>
          <a:bodyPr/>
          <a:lstStyle/>
          <a:p>
            <a:r>
              <a:rPr lang="en-US" dirty="0">
                <a:solidFill>
                  <a:srgbClr val="00508B"/>
                </a:solidFill>
                <a:latin typeface="Abadi MT Condensed Extra Bold" charset="0"/>
                <a:ea typeface="Abadi MT Condensed Extra Bold" charset="0"/>
                <a:cs typeface="Abadi MT Condensed Extra Bold" charset="0"/>
              </a:rPr>
              <a:t>What’s in the Remedial Reading Kit?</a:t>
            </a:r>
            <a:endParaRPr lang="en-US" dirty="0"/>
          </a:p>
        </p:txBody>
      </p:sp>
    </p:spTree>
    <p:extLst>
      <p:ext uri="{BB962C8B-B14F-4D97-AF65-F5344CB8AC3E}">
        <p14:creationId xmlns:p14="http://schemas.microsoft.com/office/powerpoint/2010/main" val="199072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43130" y="132522"/>
            <a:ext cx="2812765" cy="2808535"/>
          </a:xfrm>
          <a:prstGeom prst="rect">
            <a:avLst/>
          </a:prstGeom>
        </p:spPr>
      </p:pic>
      <p:sp>
        <p:nvSpPr>
          <p:cNvPr id="5" name="TextBox 4"/>
          <p:cNvSpPr txBox="1"/>
          <p:nvPr/>
        </p:nvSpPr>
        <p:spPr>
          <a:xfrm>
            <a:off x="685802" y="1923825"/>
            <a:ext cx="8057328" cy="3323987"/>
          </a:xfrm>
          <a:prstGeom prst="rect">
            <a:avLst/>
          </a:prstGeom>
          <a:noFill/>
        </p:spPr>
        <p:txBody>
          <a:bodyPr wrap="square" rtlCol="0">
            <a:spAutoFit/>
          </a:bodyPr>
          <a:lstStyle/>
          <a:p>
            <a:pPr marL="457200" indent="-457200">
              <a:buFont typeface="Arial" charset="0"/>
              <a:buChar char="•"/>
            </a:pPr>
            <a:r>
              <a:rPr lang="en-US" sz="3000" dirty="0">
                <a:latin typeface="Arial" charset="0"/>
                <a:ea typeface="Arial" charset="0"/>
                <a:cs typeface="Arial" charset="0"/>
              </a:rPr>
              <a:t>3 copies of each leveled book for guided reading groups</a:t>
            </a:r>
          </a:p>
          <a:p>
            <a:pPr marL="457200" indent="-457200">
              <a:buFont typeface="Arial" charset="0"/>
              <a:buChar char="•"/>
            </a:pPr>
            <a:endParaRPr lang="en-US" sz="3000" dirty="0">
              <a:latin typeface="Arial" charset="0"/>
              <a:ea typeface="Arial" charset="0"/>
              <a:cs typeface="Arial" charset="0"/>
            </a:endParaRPr>
          </a:p>
          <a:p>
            <a:pPr marL="457200" indent="-457200">
              <a:buFont typeface="Arial" charset="0"/>
              <a:buChar char="•"/>
            </a:pPr>
            <a:r>
              <a:rPr lang="en-US" sz="3000" dirty="0">
                <a:latin typeface="Arial" charset="0"/>
                <a:ea typeface="Arial" charset="0"/>
                <a:cs typeface="Arial" charset="0"/>
              </a:rPr>
              <a:t>Teacher’s Manual with lesson plans, comprehension questions, activity ideas, and reproducible worksheets that correspond with each book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2692">
            <a:off x="8441836" y="3405260"/>
            <a:ext cx="1254898" cy="189790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048" y="3349908"/>
            <a:ext cx="1254898" cy="189790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2813">
            <a:off x="10126087" y="3455058"/>
            <a:ext cx="1254898" cy="1897904"/>
          </a:xfrm>
          <a:prstGeom prst="rect">
            <a:avLst/>
          </a:prstGeom>
        </p:spPr>
      </p:pic>
      <p:sp>
        <p:nvSpPr>
          <p:cNvPr id="8" name="Title 1"/>
          <p:cNvSpPr txBox="1">
            <a:spLocks/>
          </p:cNvSpPr>
          <p:nvPr/>
        </p:nvSpPr>
        <p:spPr>
          <a:xfrm>
            <a:off x="838201" y="553963"/>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rgbClr val="00508B"/>
                </a:solidFill>
                <a:latin typeface="Abadi MT Condensed Extra Bold" charset="0"/>
                <a:ea typeface="Abadi MT Condensed Extra Bold" charset="0"/>
                <a:cs typeface="Abadi MT Condensed Extra Bold" charset="0"/>
              </a:rPr>
              <a:t>The DECODE System: Part 1</a:t>
            </a:r>
            <a:endParaRPr lang="en-US" dirty="0"/>
          </a:p>
        </p:txBody>
      </p:sp>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9276048" y="5458113"/>
            <a:ext cx="2227724" cy="1349477"/>
          </a:xfrm>
          <a:prstGeom prst="rect">
            <a:avLst/>
          </a:prstGeom>
        </p:spPr>
      </p:pic>
    </p:spTree>
    <p:extLst>
      <p:ext uri="{BB962C8B-B14F-4D97-AF65-F5344CB8AC3E}">
        <p14:creationId xmlns:p14="http://schemas.microsoft.com/office/powerpoint/2010/main" val="199976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7068312"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Best Practices and Success Stories</a:t>
            </a:r>
            <a:endParaRPr lang="en-US" dirty="0"/>
          </a:p>
        </p:txBody>
      </p:sp>
      <p:sp>
        <p:nvSpPr>
          <p:cNvPr id="5" name="Content Placeholder 2"/>
          <p:cNvSpPr>
            <a:spLocks noGrp="1"/>
          </p:cNvSpPr>
          <p:nvPr>
            <p:ph idx="1"/>
          </p:nvPr>
        </p:nvSpPr>
        <p:spPr>
          <a:xfrm>
            <a:off x="1045508" y="2295172"/>
            <a:ext cx="6617528" cy="4050792"/>
          </a:xfrm>
        </p:spPr>
        <p:txBody>
          <a:bodyPr/>
          <a:lstStyle/>
          <a:p>
            <a:r>
              <a:rPr lang="en-US" dirty="0"/>
              <a:t>As you listen to one another, make a web (with at least 8 cells) with at least 8 best practices that you hear other remedial reading teachers using from the kit.</a:t>
            </a:r>
          </a:p>
          <a:p>
            <a:r>
              <a:rPr lang="en-US" dirty="0"/>
              <a:t>How have you used the kit?</a:t>
            </a:r>
          </a:p>
          <a:p>
            <a:r>
              <a:rPr lang="en-US" dirty="0"/>
              <a:t>What kind of progress have you seen since using the kit?</a:t>
            </a:r>
          </a:p>
          <a:p>
            <a:r>
              <a:rPr lang="en-US" dirty="0"/>
              <a:t>What have the students liked the most about the kit?</a:t>
            </a:r>
          </a:p>
          <a:p>
            <a:r>
              <a:rPr lang="en-US" dirty="0"/>
              <a:t>What do you like most about the kit?</a:t>
            </a:r>
          </a:p>
          <a:p>
            <a:r>
              <a:rPr lang="en-US" dirty="0"/>
              <a:t>Any specific lessons, books, or activities you’d like to share with the group?</a:t>
            </a:r>
          </a:p>
          <a:p>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9126076" y="5151280"/>
            <a:ext cx="2227724" cy="13494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235" y="283436"/>
            <a:ext cx="4570405" cy="4341885"/>
          </a:xfrm>
          <a:prstGeom prst="rect">
            <a:avLst/>
          </a:prstGeom>
        </p:spPr>
      </p:pic>
      <p:sp>
        <p:nvSpPr>
          <p:cNvPr id="8" name="TextBox 7"/>
          <p:cNvSpPr txBox="1"/>
          <p:nvPr/>
        </p:nvSpPr>
        <p:spPr>
          <a:xfrm>
            <a:off x="9208168" y="1974653"/>
            <a:ext cx="1307432" cy="1015663"/>
          </a:xfrm>
          <a:prstGeom prst="rect">
            <a:avLst/>
          </a:prstGeom>
          <a:noFill/>
        </p:spPr>
        <p:txBody>
          <a:bodyPr wrap="square" rtlCol="0">
            <a:spAutoFit/>
          </a:bodyPr>
          <a:lstStyle/>
          <a:p>
            <a:r>
              <a:rPr lang="en-US" sz="2000" b="1" dirty="0"/>
              <a:t>RR Kit Best Practices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5737"/>
          <a:stretch/>
        </p:blipFill>
        <p:spPr>
          <a:xfrm>
            <a:off x="7460763" y="283436"/>
            <a:ext cx="4517877" cy="4289289"/>
          </a:xfrm>
          <a:prstGeom prst="rect">
            <a:avLst/>
          </a:prstGeom>
        </p:spPr>
      </p:pic>
    </p:spTree>
    <p:extLst>
      <p:ext uri="{BB962C8B-B14F-4D97-AF65-F5344CB8AC3E}">
        <p14:creationId xmlns:p14="http://schemas.microsoft.com/office/powerpoint/2010/main" val="163546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ge result for DEVELOP saddleback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078" y="2878684"/>
            <a:ext cx="2715673" cy="27156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2" y="1923825"/>
            <a:ext cx="8057328" cy="3323987"/>
          </a:xfrm>
          <a:prstGeom prst="rect">
            <a:avLst/>
          </a:prstGeom>
          <a:noFill/>
        </p:spPr>
        <p:txBody>
          <a:bodyPr wrap="square" rtlCol="0">
            <a:spAutoFit/>
          </a:bodyPr>
          <a:lstStyle/>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3 copies of each leveled book for guided reading groups</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3000" dirty="0">
                <a:solidFill>
                  <a:schemeClr val="tx1">
                    <a:lumMod val="65000"/>
                    <a:lumOff val="35000"/>
                  </a:schemeClr>
                </a:solidFill>
                <a:latin typeface="Arial" charset="0"/>
                <a:ea typeface="Arial" charset="0"/>
                <a:cs typeface="Arial" charset="0"/>
              </a:rPr>
              <a:t>Teacher’s Manual with lesson plans, comprehension questions, activity ideas, and reproducible worksheets that correspond with each book</a:t>
            </a:r>
          </a:p>
        </p:txBody>
      </p:sp>
      <p:sp>
        <p:nvSpPr>
          <p:cNvPr id="8" name="Title 1"/>
          <p:cNvSpPr txBox="1">
            <a:spLocks/>
          </p:cNvSpPr>
          <p:nvPr/>
        </p:nvSpPr>
        <p:spPr>
          <a:xfrm>
            <a:off x="838201" y="553963"/>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rgbClr val="00508B"/>
                </a:solidFill>
                <a:latin typeface="Abadi MT Condensed Extra Bold" charset="0"/>
                <a:ea typeface="Abadi MT Condensed Extra Bold" charset="0"/>
                <a:cs typeface="Abadi MT Condensed Extra Bold" charset="0"/>
              </a:rPr>
              <a:t>The DEVELOP System: Part 2</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130" y="96693"/>
            <a:ext cx="3203621" cy="3128536"/>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9231078" y="5508523"/>
            <a:ext cx="2227724" cy="1349477"/>
          </a:xfrm>
          <a:prstGeom prst="rect">
            <a:avLst/>
          </a:prstGeom>
        </p:spPr>
      </p:pic>
    </p:spTree>
    <p:extLst>
      <p:ext uri="{BB962C8B-B14F-4D97-AF65-F5344CB8AC3E}">
        <p14:creationId xmlns:p14="http://schemas.microsoft.com/office/powerpoint/2010/main" val="124113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ge result for DECODE KIt saddleback"/>
          <p:cNvPicPr>
            <a:picLocks noChangeAspect="1" noChangeArrowheads="1"/>
          </p:cNvPicPr>
          <p:nvPr/>
        </p:nvPicPr>
        <p:blipFill rotWithShape="1">
          <a:blip r:embed="rId2">
            <a:extLst>
              <a:ext uri="{28A0092B-C50C-407E-A947-70E740481C1C}">
                <a14:useLocalDpi xmlns:a14="http://schemas.microsoft.com/office/drawing/2010/main" val="0"/>
              </a:ext>
            </a:extLst>
          </a:blip>
          <a:srcRect b="29400"/>
          <a:stretch/>
        </p:blipFill>
        <p:spPr bwMode="auto">
          <a:xfrm>
            <a:off x="0" y="0"/>
            <a:ext cx="7543800" cy="68943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386771" y="2731669"/>
            <a:ext cx="2122990" cy="21197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71" y="4650822"/>
            <a:ext cx="2260150" cy="2207178"/>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9646921" y="325704"/>
            <a:ext cx="2227724" cy="1349477"/>
          </a:xfrm>
          <a:prstGeom prst="rect">
            <a:avLst/>
          </a:prstGeom>
        </p:spPr>
      </p:pic>
      <p:pic>
        <p:nvPicPr>
          <p:cNvPr id="10244" name="Picture 4" descr="mage result for DECODE KIt saddleb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95" y="2681799"/>
            <a:ext cx="6946715" cy="21696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8800"/>
          <a:stretch/>
        </p:blipFill>
        <p:spPr>
          <a:xfrm>
            <a:off x="360739" y="4851466"/>
            <a:ext cx="6957451" cy="1956618"/>
          </a:xfrm>
          <a:prstGeom prst="rect">
            <a:avLst/>
          </a:prstGeom>
        </p:spPr>
      </p:pic>
    </p:spTree>
    <p:extLst>
      <p:ext uri="{BB962C8B-B14F-4D97-AF65-F5344CB8AC3E}">
        <p14:creationId xmlns:p14="http://schemas.microsoft.com/office/powerpoint/2010/main" val="1453382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365576">
            <a:off x="10215493" y="2257487"/>
            <a:ext cx="1292335" cy="1954524"/>
          </a:xfrm>
        </p:spPr>
      </p:pic>
      <p:pic>
        <p:nvPicPr>
          <p:cNvPr id="4" name="Picture 3"/>
          <p:cNvPicPr>
            <a:picLocks noChangeAspect="1"/>
          </p:cNvPicPr>
          <p:nvPr/>
        </p:nvPicPr>
        <p:blipFill>
          <a:blip r:embed="rId4"/>
          <a:stretch>
            <a:fillRect/>
          </a:stretch>
        </p:blipFill>
        <p:spPr>
          <a:xfrm rot="154123">
            <a:off x="10248448" y="140805"/>
            <a:ext cx="1281674" cy="1938399"/>
          </a:xfrm>
          <a:prstGeom prst="rect">
            <a:avLst/>
          </a:prstGeom>
        </p:spPr>
      </p:pic>
      <p:pic>
        <p:nvPicPr>
          <p:cNvPr id="5" name="Picture 4"/>
          <p:cNvPicPr>
            <a:picLocks noChangeAspect="1"/>
          </p:cNvPicPr>
          <p:nvPr/>
        </p:nvPicPr>
        <p:blipFill>
          <a:blip r:embed="rId5"/>
          <a:stretch>
            <a:fillRect/>
          </a:stretch>
        </p:blipFill>
        <p:spPr>
          <a:xfrm rot="271032">
            <a:off x="10251861" y="4409572"/>
            <a:ext cx="1269896" cy="1920585"/>
          </a:xfrm>
          <a:prstGeom prst="rect">
            <a:avLst/>
          </a:prstGeom>
        </p:spPr>
      </p:pic>
      <p:sp>
        <p:nvSpPr>
          <p:cNvPr id="8" name="TextBox 7"/>
          <p:cNvSpPr txBox="1"/>
          <p:nvPr/>
        </p:nvSpPr>
        <p:spPr>
          <a:xfrm>
            <a:off x="282448" y="1581161"/>
            <a:ext cx="9867957" cy="4616648"/>
          </a:xfrm>
          <a:prstGeom prst="rect">
            <a:avLst/>
          </a:prstGeom>
          <a:noFill/>
        </p:spPr>
        <p:txBody>
          <a:bodyPr wrap="square" rtlCol="0">
            <a:spAutoFit/>
          </a:bodyPr>
          <a:lstStyle/>
          <a:p>
            <a:pPr marL="457200" indent="-457200">
              <a:buFont typeface="Arial" charset="0"/>
              <a:buChar char="•"/>
            </a:pPr>
            <a:r>
              <a:rPr lang="en-US" sz="2400" dirty="0">
                <a:latin typeface="Arial" charset="0"/>
                <a:ea typeface="Arial" charset="0"/>
                <a:cs typeface="Arial" charset="0"/>
              </a:rPr>
              <a:t>16-page books with mature, engaging content written at beginning reader levels that teach phonics and comprehension skills.  </a:t>
            </a:r>
          </a:p>
          <a:p>
            <a:pPr marL="457200" indent="-457200">
              <a:buFont typeface="Arial" charset="0"/>
              <a:buChar char="•"/>
            </a:pPr>
            <a:endParaRPr lang="en-US" sz="2400" dirty="0">
              <a:latin typeface="Arial" charset="0"/>
              <a:ea typeface="Arial" charset="0"/>
              <a:cs typeface="Arial" charset="0"/>
            </a:endParaRPr>
          </a:p>
          <a:p>
            <a:pPr marL="457200" indent="-457200">
              <a:buFont typeface="Arial" charset="0"/>
              <a:buChar char="•"/>
            </a:pPr>
            <a:r>
              <a:rPr lang="en-US" sz="2400" dirty="0">
                <a:latin typeface="Arial" charset="0"/>
                <a:ea typeface="Arial" charset="0"/>
                <a:cs typeface="Arial" charset="0"/>
              </a:rPr>
              <a:t>Older students are at a different cognitive level than younger students. Teaching reading to young adults should be a different process than that used to teach young children. </a:t>
            </a:r>
          </a:p>
          <a:p>
            <a:pPr marL="457200" indent="-457200">
              <a:buFont typeface="Arial" charset="0"/>
              <a:buChar char="•"/>
            </a:pPr>
            <a:endParaRPr lang="en-US" sz="2400" dirty="0">
              <a:latin typeface="Arial" charset="0"/>
              <a:ea typeface="Arial" charset="0"/>
              <a:cs typeface="Arial" charset="0"/>
            </a:endParaRPr>
          </a:p>
          <a:p>
            <a:pPr marL="457200" indent="-457200">
              <a:buFont typeface="Arial" charset="0"/>
              <a:buChar char="•"/>
            </a:pPr>
            <a:r>
              <a:rPr lang="en-US" sz="2400" dirty="0">
                <a:latin typeface="Arial" charset="0"/>
                <a:ea typeface="Arial" charset="0"/>
                <a:cs typeface="Arial" charset="0"/>
              </a:rPr>
              <a:t>Many secondary students feel embarrassed or bored with the content if they have to practice reading with materials that are written for younger readers, crushing both their interest and motivation.</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sp>
        <p:nvSpPr>
          <p:cNvPr id="3" name="Title 2"/>
          <p:cNvSpPr>
            <a:spLocks noGrp="1"/>
          </p:cNvSpPr>
          <p:nvPr>
            <p:ph type="title"/>
          </p:nvPr>
        </p:nvSpPr>
        <p:spPr>
          <a:xfrm>
            <a:off x="688848" y="606385"/>
            <a:ext cx="10058400" cy="1609344"/>
          </a:xfrm>
        </p:spPr>
        <p:txBody>
          <a:bodyPr>
            <a:normAutofit fontScale="90000"/>
          </a:bodyPr>
          <a:lstStyle/>
          <a:p>
            <a:r>
              <a:rPr lang="en-US" dirty="0">
                <a:solidFill>
                  <a:srgbClr val="00508B"/>
                </a:solidFill>
                <a:latin typeface="Abadi MT Condensed Extra Bold" charset="0"/>
                <a:ea typeface="Abadi MT Condensed Extra Bold" charset="0"/>
                <a:cs typeface="Abadi MT Condensed Extra Bold" charset="0"/>
              </a:rPr>
              <a:t>Why use the DECODE and DEVELOP system?</a:t>
            </a:r>
            <a:br>
              <a:rPr lang="en-US" dirty="0"/>
            </a:br>
            <a:endParaRPr lang="en-US" dirty="0"/>
          </a:p>
        </p:txBody>
      </p:sp>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8290560" y="5638800"/>
            <a:ext cx="1640774" cy="103911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047" y="113058"/>
            <a:ext cx="3337560" cy="3412142"/>
          </a:xfrm>
          <a:prstGeom prst="rect">
            <a:avLst/>
          </a:prstGeom>
        </p:spPr>
      </p:pic>
      <p:sp>
        <p:nvSpPr>
          <p:cNvPr id="11" name="Title 1"/>
          <p:cNvSpPr txBox="1">
            <a:spLocks/>
          </p:cNvSpPr>
          <p:nvPr/>
        </p:nvSpPr>
        <p:spPr>
          <a:xfrm>
            <a:off x="441961" y="5662966"/>
            <a:ext cx="7467599" cy="1069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rgbClr val="00508B"/>
                </a:solidFill>
                <a:latin typeface="Abadi MT Condensed Extra Bold" charset="0"/>
                <a:ea typeface="Abadi MT Condensed Extra Bold" charset="0"/>
                <a:cs typeface="Abadi MT Condensed Extra Bold" charset="0"/>
              </a:rPr>
              <a:t>Talk and Turn: </a:t>
            </a:r>
            <a:r>
              <a:rPr lang="en-US" sz="2000" dirty="0">
                <a:solidFill>
                  <a:srgbClr val="00508B"/>
                </a:solidFill>
                <a:latin typeface="Abadi MT Condensed Extra Bold" charset="0"/>
                <a:ea typeface="Abadi MT Condensed Extra Bold" charset="0"/>
                <a:cs typeface="Abadi MT Condensed Extra Bold" charset="0"/>
              </a:rPr>
              <a:t>Discuss with another teacher sitting next to you what your greatest challenge is when teaching reading.</a:t>
            </a:r>
            <a:endParaRPr lang="en-US" dirty="0"/>
          </a:p>
        </p:txBody>
      </p:sp>
    </p:spTree>
    <p:extLst>
      <p:ext uri="{BB962C8B-B14F-4D97-AF65-F5344CB8AC3E}">
        <p14:creationId xmlns:p14="http://schemas.microsoft.com/office/powerpoint/2010/main" val="163203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49" y="2558656"/>
            <a:ext cx="10396882" cy="2735078"/>
          </a:xfrm>
        </p:spPr>
        <p:txBody>
          <a:bodyPr>
            <a:normAutofit/>
          </a:bodyPr>
          <a:lstStyle/>
          <a:p>
            <a:pPr algn="ctr"/>
            <a:r>
              <a:rPr lang="en-US" dirty="0"/>
              <a:t>Upon arrival, </a:t>
            </a:r>
            <a:br>
              <a:rPr lang="en-US" dirty="0"/>
            </a:br>
            <a:r>
              <a:rPr lang="en-US" dirty="0"/>
              <a:t>please sign in.</a:t>
            </a:r>
            <a:br>
              <a:rPr lang="en-US" dirty="0"/>
            </a:br>
            <a:br>
              <a:rPr lang="en-US" dirty="0"/>
            </a:br>
            <a:r>
              <a:rPr lang="en-US" sz="3600" b="1" dirty="0">
                <a:solidFill>
                  <a:schemeClr val="tx1"/>
                </a:solidFill>
              </a:rPr>
              <a:t>Name, School, Email, Phone</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9050216" y="269520"/>
            <a:ext cx="2917890" cy="1875803"/>
          </a:xfrm>
          <a:prstGeom prst="rect">
            <a:avLst/>
          </a:prstGeom>
        </p:spPr>
      </p:pic>
    </p:spTree>
    <p:extLst>
      <p:ext uri="{BB962C8B-B14F-4D97-AF65-F5344CB8AC3E}">
        <p14:creationId xmlns:p14="http://schemas.microsoft.com/office/powerpoint/2010/main" val="1618292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68" y="0"/>
            <a:ext cx="10058400" cy="1609344"/>
          </a:xfrm>
        </p:spPr>
        <p:txBody>
          <a:bodyPr>
            <a:normAutofit/>
          </a:bodyPr>
          <a:lstStyle/>
          <a:p>
            <a:r>
              <a:rPr lang="en-US" dirty="0">
                <a:solidFill>
                  <a:srgbClr val="00508B"/>
                </a:solidFill>
                <a:latin typeface="Abadi MT Condensed Extra Bold" charset="0"/>
                <a:ea typeface="Abadi MT Condensed Extra Bold" charset="0"/>
                <a:cs typeface="Abadi MT Condensed Extra Bold" charset="0"/>
              </a:rPr>
              <a:t>Each level builds on the next.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 y="1371600"/>
            <a:ext cx="9165553" cy="52253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201" y="2481268"/>
            <a:ext cx="2260150" cy="220717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9831506" y="4688446"/>
            <a:ext cx="2227724" cy="1349477"/>
          </a:xfrm>
          <a:prstGeom prst="rect">
            <a:avLst/>
          </a:prstGeom>
        </p:spPr>
      </p:pic>
    </p:spTree>
    <p:extLst>
      <p:ext uri="{BB962C8B-B14F-4D97-AF65-F5344CB8AC3E}">
        <p14:creationId xmlns:p14="http://schemas.microsoft.com/office/powerpoint/2010/main" val="138537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68" y="0"/>
            <a:ext cx="10058400" cy="1609344"/>
          </a:xfrm>
        </p:spPr>
        <p:txBody>
          <a:bodyPr>
            <a:normAutofit/>
          </a:bodyPr>
          <a:lstStyle/>
          <a:p>
            <a:r>
              <a:rPr lang="en-US" dirty="0">
                <a:solidFill>
                  <a:srgbClr val="00508B"/>
                </a:solidFill>
                <a:latin typeface="Abadi MT Condensed Extra Bold" charset="0"/>
                <a:ea typeface="Abadi MT Condensed Extra Bold" charset="0"/>
                <a:cs typeface="Abadi MT Condensed Extra Bold" charset="0"/>
              </a:rPr>
              <a:t>DEVELOP covers Level 4, 5, and 6 Skills.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8201" y="2481268"/>
            <a:ext cx="2260150" cy="2207178"/>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831506" y="4688446"/>
            <a:ext cx="2227724" cy="13494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20" y="1368050"/>
            <a:ext cx="8745220" cy="5237021"/>
          </a:xfrm>
          <a:prstGeom prst="rect">
            <a:avLst/>
          </a:prstGeom>
        </p:spPr>
      </p:pic>
    </p:spTree>
    <p:extLst>
      <p:ext uri="{BB962C8B-B14F-4D97-AF65-F5344CB8AC3E}">
        <p14:creationId xmlns:p14="http://schemas.microsoft.com/office/powerpoint/2010/main" val="724130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68" y="0"/>
            <a:ext cx="10058400" cy="1609344"/>
          </a:xfrm>
        </p:spPr>
        <p:txBody>
          <a:bodyPr>
            <a:normAutofit/>
          </a:bodyPr>
          <a:lstStyle/>
          <a:p>
            <a:r>
              <a:rPr lang="en-US" dirty="0">
                <a:solidFill>
                  <a:srgbClr val="00508B"/>
                </a:solidFill>
                <a:latin typeface="Abadi MT Condensed Extra Bold" charset="0"/>
                <a:ea typeface="Abadi MT Condensed Extra Bold" charset="0"/>
                <a:cs typeface="Abadi MT Condensed Extra Bold" charset="0"/>
              </a:rPr>
              <a:t>Each level builds on the next.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921" y="2481268"/>
            <a:ext cx="2260150" cy="2207178"/>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061921" y="4688446"/>
            <a:ext cx="2227724" cy="13494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68" y="1254914"/>
            <a:ext cx="7561580" cy="5252566"/>
          </a:xfrm>
          <a:prstGeom prst="rect">
            <a:avLst/>
          </a:prstGeom>
        </p:spPr>
      </p:pic>
    </p:spTree>
    <p:extLst>
      <p:ext uri="{BB962C8B-B14F-4D97-AF65-F5344CB8AC3E}">
        <p14:creationId xmlns:p14="http://schemas.microsoft.com/office/powerpoint/2010/main" val="932329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317" y="420656"/>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Each book has a theme, p. 14-16.</a:t>
            </a:r>
            <a:endParaRPr lang="en-US" dirty="0"/>
          </a:p>
        </p:txBody>
      </p:sp>
      <p:sp>
        <p:nvSpPr>
          <p:cNvPr id="3" name="TextBox 2"/>
          <p:cNvSpPr txBox="1"/>
          <p:nvPr/>
        </p:nvSpPr>
        <p:spPr>
          <a:xfrm>
            <a:off x="685802" y="2391043"/>
            <a:ext cx="8057328" cy="1015663"/>
          </a:xfrm>
          <a:prstGeom prst="rect">
            <a:avLst/>
          </a:prstGeom>
          <a:noFill/>
        </p:spPr>
        <p:txBody>
          <a:bodyPr wrap="square" rtlCol="0">
            <a:spAutoFit/>
          </a:bodyPr>
          <a:lstStyle/>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sp>
        <p:nvSpPr>
          <p:cNvPr id="4" name="TextBox 3"/>
          <p:cNvSpPr txBox="1"/>
          <p:nvPr/>
        </p:nvSpPr>
        <p:spPr>
          <a:xfrm>
            <a:off x="685802" y="1817474"/>
            <a:ext cx="8057328" cy="1754326"/>
          </a:xfrm>
          <a:prstGeom prst="rect">
            <a:avLst/>
          </a:prstGeom>
          <a:noFill/>
        </p:spPr>
        <p:txBody>
          <a:bodyPr wrap="square" rtlCol="0">
            <a:spAutoFit/>
          </a:bodyPr>
          <a:lstStyle/>
          <a:p>
            <a:pPr marL="457200" indent="-457200">
              <a:buFont typeface="Arial" charset="0"/>
              <a:buChar char="•"/>
            </a:pPr>
            <a:r>
              <a:rPr lang="en-US" sz="2600" b="1" dirty="0">
                <a:latin typeface="Arial" charset="0"/>
                <a:ea typeface="Arial" charset="0"/>
                <a:cs typeface="Arial" charset="0"/>
              </a:rPr>
              <a:t>ACTIVITY:  </a:t>
            </a:r>
            <a:r>
              <a:rPr lang="en-US" sz="2600" dirty="0">
                <a:latin typeface="Arial" charset="0"/>
                <a:ea typeface="Arial" charset="0"/>
                <a:cs typeface="Arial" charset="0"/>
              </a:rPr>
              <a:t>Go through the DEVELOP box to browse the books with your table and complete the following graphic organizer.</a:t>
            </a:r>
          </a:p>
          <a:p>
            <a:pPr marL="457200" indent="-457200">
              <a:buFont typeface="Arial" charset="0"/>
              <a:buChar char="•"/>
            </a:pPr>
            <a:endParaRPr lang="en-US" sz="3000" dirty="0">
              <a:solidFill>
                <a:schemeClr val="tx1">
                  <a:lumMod val="65000"/>
                  <a:lumOff val="35000"/>
                </a:schemeClr>
              </a:solidFill>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rot="165856">
            <a:off x="9336750" y="288352"/>
            <a:ext cx="1795557" cy="2715592"/>
          </a:xfrm>
          <a:prstGeom prst="rect">
            <a:avLst/>
          </a:prstGeom>
        </p:spPr>
      </p:pic>
      <p:pic>
        <p:nvPicPr>
          <p:cNvPr id="6" name="Picture 5"/>
          <p:cNvPicPr>
            <a:picLocks noChangeAspect="1"/>
          </p:cNvPicPr>
          <p:nvPr/>
        </p:nvPicPr>
        <p:blipFill>
          <a:blip r:embed="rId4"/>
          <a:stretch>
            <a:fillRect/>
          </a:stretch>
        </p:blipFill>
        <p:spPr>
          <a:xfrm rot="516920">
            <a:off x="9237544" y="3524097"/>
            <a:ext cx="1768813" cy="267514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508730295"/>
              </p:ext>
            </p:extLst>
          </p:nvPr>
        </p:nvGraphicFramePr>
        <p:xfrm>
          <a:off x="615131" y="3186811"/>
          <a:ext cx="8127999" cy="3200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r>
                        <a:rPr lang="en-US" sz="1800" dirty="0">
                          <a:solidFill>
                            <a:schemeClr val="bg1"/>
                          </a:solidFill>
                          <a:latin typeface="Arial" charset="0"/>
                          <a:ea typeface="Arial" charset="0"/>
                          <a:cs typeface="Arial" charset="0"/>
                        </a:rPr>
                        <a:t>What themes from these books coincide with what students are already learning in their classes?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What themes can you relate to with your own experiences?</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What themes do you think your students will enjoy reading about?</a:t>
                      </a:r>
                    </a:p>
                    <a:p>
                      <a:endParaRPr lang="en-US" dirty="0"/>
                    </a:p>
                  </a:txBody>
                  <a:tcPr/>
                </a:tc>
                <a:extLst>
                  <a:ext uri="{0D108BD9-81ED-4DB2-BD59-A6C34878D82A}">
                    <a16:rowId xmlns:a16="http://schemas.microsoft.com/office/drawing/2014/main" val="10000"/>
                  </a:ext>
                </a:extLst>
              </a:tr>
              <a:tr h="370840">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685802" y="5947303"/>
            <a:ext cx="7833358" cy="369332"/>
          </a:xfrm>
          <a:prstGeom prst="rect">
            <a:avLst/>
          </a:prstGeom>
          <a:noFill/>
        </p:spPr>
        <p:txBody>
          <a:bodyPr wrap="square" rtlCol="0">
            <a:spAutoFit/>
          </a:bodyPr>
          <a:lstStyle/>
          <a:p>
            <a:r>
              <a:rPr lang="en-US"/>
              <a:t>*Share </a:t>
            </a:r>
            <a:r>
              <a:rPr lang="en-US" dirty="0"/>
              <a:t>a </a:t>
            </a:r>
            <a:r>
              <a:rPr lang="en-US"/>
              <a:t>few responses from each cell of the table with the whole group.</a:t>
            </a:r>
          </a:p>
        </p:txBody>
      </p:sp>
    </p:spTree>
    <p:extLst>
      <p:ext uri="{BB962C8B-B14F-4D97-AF65-F5344CB8AC3E}">
        <p14:creationId xmlns:p14="http://schemas.microsoft.com/office/powerpoint/2010/main" val="14460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28" y="134112"/>
            <a:ext cx="5361432" cy="2197608"/>
          </a:xfrm>
        </p:spPr>
        <p:txBody>
          <a:bodyPr/>
          <a:lstStyle/>
          <a:p>
            <a:r>
              <a:rPr lang="en-US" dirty="0">
                <a:solidFill>
                  <a:srgbClr val="00508B"/>
                </a:solidFill>
                <a:latin typeface="Abadi MT Condensed Extra Bold" charset="0"/>
                <a:ea typeface="Abadi MT Condensed Extra Bold" charset="0"/>
                <a:cs typeface="Abadi MT Condensed Extra Bold" charset="0"/>
              </a:rPr>
              <a:t>Example Lesson, </a:t>
            </a:r>
            <a:br>
              <a:rPr lang="en-US" dirty="0">
                <a:solidFill>
                  <a:srgbClr val="00508B"/>
                </a:solidFill>
                <a:latin typeface="Abadi MT Condensed Extra Bold" charset="0"/>
                <a:ea typeface="Abadi MT Condensed Extra Bold" charset="0"/>
                <a:cs typeface="Abadi MT Condensed Extra Bold" charset="0"/>
              </a:rPr>
            </a:br>
            <a:r>
              <a:rPr lang="en-US" dirty="0">
                <a:solidFill>
                  <a:srgbClr val="00508B"/>
                </a:solidFill>
                <a:latin typeface="Abadi MT Condensed Extra Bold" charset="0"/>
                <a:ea typeface="Abadi MT Condensed Extra Bold" charset="0"/>
                <a:cs typeface="Abadi MT Condensed Extra Bold" charset="0"/>
              </a:rPr>
              <a:t>p. 98-102</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378" y="0"/>
            <a:ext cx="5660622" cy="67238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25" y="2205876"/>
            <a:ext cx="5920153" cy="3355339"/>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24016" y="5760720"/>
            <a:ext cx="1557184" cy="963168"/>
          </a:xfrm>
          <a:prstGeom prst="rect">
            <a:avLst/>
          </a:prstGeom>
        </p:spPr>
      </p:pic>
      <p:sp>
        <p:nvSpPr>
          <p:cNvPr id="11" name="Rounded Rectangle 10"/>
          <p:cNvSpPr/>
          <p:nvPr/>
        </p:nvSpPr>
        <p:spPr>
          <a:xfrm>
            <a:off x="611225" y="4827156"/>
            <a:ext cx="5920153" cy="37707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56392" y="5440449"/>
            <a:ext cx="3605297" cy="367145"/>
          </a:xfrm>
          <a:prstGeom prst="rect">
            <a:avLst/>
          </a:prstGeom>
          <a:noFill/>
        </p:spPr>
        <p:txBody>
          <a:bodyPr wrap="square" rtlCol="0">
            <a:spAutoFit/>
          </a:bodyPr>
          <a:lstStyle/>
          <a:p>
            <a:r>
              <a:rPr lang="en-US"/>
              <a:t>p. </a:t>
            </a:r>
            <a:r>
              <a:rPr lang="en-US" dirty="0"/>
              <a:t>15</a:t>
            </a:r>
          </a:p>
        </p:txBody>
      </p:sp>
      <p:sp>
        <p:nvSpPr>
          <p:cNvPr id="13" name="Rounded Rectangle 12"/>
          <p:cNvSpPr/>
          <p:nvPr/>
        </p:nvSpPr>
        <p:spPr>
          <a:xfrm>
            <a:off x="6715681" y="1295400"/>
            <a:ext cx="3708479" cy="11430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715680" y="2325047"/>
            <a:ext cx="5217240" cy="108871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715680" y="3338391"/>
            <a:ext cx="5217240" cy="159936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753069" y="4861328"/>
            <a:ext cx="5217240" cy="18625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58440" y="6141720"/>
            <a:ext cx="3957240" cy="646331"/>
          </a:xfrm>
          <a:prstGeom prst="rect">
            <a:avLst/>
          </a:prstGeom>
          <a:noFill/>
        </p:spPr>
        <p:txBody>
          <a:bodyPr wrap="square" rtlCol="0">
            <a:spAutoFit/>
          </a:bodyPr>
          <a:lstStyle/>
          <a:p>
            <a:r>
              <a:rPr lang="en-US" b="1" dirty="0"/>
              <a:t>Comprehension: </a:t>
            </a:r>
            <a:r>
              <a:rPr lang="en-US" dirty="0"/>
              <a:t>During reading, after reading, written or verbal.</a:t>
            </a:r>
          </a:p>
        </p:txBody>
      </p:sp>
    </p:spTree>
    <p:extLst>
      <p:ext uri="{BB962C8B-B14F-4D97-AF65-F5344CB8AC3E}">
        <p14:creationId xmlns:p14="http://schemas.microsoft.com/office/powerpoint/2010/main" val="95610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453" y="196596"/>
            <a:ext cx="5361432" cy="2197608"/>
          </a:xfrm>
        </p:spPr>
        <p:txBody>
          <a:bodyPr/>
          <a:lstStyle/>
          <a:p>
            <a:r>
              <a:rPr lang="en-US" dirty="0">
                <a:solidFill>
                  <a:srgbClr val="00508B"/>
                </a:solidFill>
                <a:latin typeface="Abadi MT Condensed Extra Bold" charset="0"/>
                <a:ea typeface="Abadi MT Condensed Extra Bold" charset="0"/>
                <a:cs typeface="Abadi MT Condensed Extra Bold" charset="0"/>
              </a:rPr>
              <a:t>Exploring the Lesson</a:t>
            </a:r>
            <a:br>
              <a:rPr lang="en-US" dirty="0">
                <a:solidFill>
                  <a:srgbClr val="00508B"/>
                </a:solidFill>
                <a:latin typeface="Abadi MT Condensed Extra Bold" charset="0"/>
                <a:ea typeface="Abadi MT Condensed Extra Bold" charset="0"/>
                <a:cs typeface="Abadi MT Condensed Extra Bold" charset="0"/>
              </a:rPr>
            </a:br>
            <a:r>
              <a:rPr lang="en-US" dirty="0">
                <a:solidFill>
                  <a:srgbClr val="00508B"/>
                </a:solidFill>
                <a:latin typeface="Abadi MT Condensed Extra Bold" charset="0"/>
                <a:ea typeface="Abadi MT Condensed Extra Bold" charset="0"/>
                <a:cs typeface="Abadi MT Condensed Extra Bold" charset="0"/>
              </a:rPr>
              <a:t>p. 98-102</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378" y="0"/>
            <a:ext cx="5660622" cy="6723888"/>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24016" y="5760720"/>
            <a:ext cx="1557184" cy="963168"/>
          </a:xfrm>
          <a:prstGeom prst="rect">
            <a:avLst/>
          </a:prstGeom>
        </p:spPr>
      </p:pic>
      <p:sp>
        <p:nvSpPr>
          <p:cNvPr id="13" name="Rounded Rectangle 12"/>
          <p:cNvSpPr/>
          <p:nvPr/>
        </p:nvSpPr>
        <p:spPr>
          <a:xfrm>
            <a:off x="6715681" y="1295400"/>
            <a:ext cx="3708479" cy="11430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715680" y="2325047"/>
            <a:ext cx="5217240" cy="108871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715680" y="3338391"/>
            <a:ext cx="5217240" cy="159936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753069" y="4861328"/>
            <a:ext cx="5217240" cy="18625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82453" y="2769828"/>
            <a:ext cx="4856347" cy="2091499"/>
          </a:xfrm>
          <a:prstGeom prst="rect">
            <a:avLst/>
          </a:prstGeom>
          <a:noFill/>
        </p:spPr>
        <p:txBody>
          <a:bodyPr wrap="square" rtlCol="0">
            <a:spAutoFit/>
          </a:bodyPr>
          <a:lstStyle/>
          <a:p>
            <a:r>
              <a:rPr lang="en-US" b="1" dirty="0"/>
              <a:t>Directions:  </a:t>
            </a:r>
          </a:p>
          <a:p>
            <a:pPr marL="285750" indent="-285750">
              <a:buFont typeface="Arial" charset="0"/>
              <a:buChar char="•"/>
            </a:pPr>
            <a:r>
              <a:rPr lang="en-US" dirty="0"/>
              <a:t>Each group has 3 minutes to read the through the activity.  </a:t>
            </a:r>
          </a:p>
          <a:p>
            <a:pPr marL="285750" indent="-285750">
              <a:buFont typeface="Arial" charset="0"/>
              <a:buChar char="•"/>
            </a:pPr>
            <a:r>
              <a:rPr lang="en-US" dirty="0"/>
              <a:t>Consider the main take-away(s).  </a:t>
            </a:r>
          </a:p>
          <a:p>
            <a:pPr marL="285750" indent="-285750">
              <a:buFont typeface="Arial" charset="0"/>
              <a:buChar char="•"/>
            </a:pPr>
            <a:r>
              <a:rPr lang="en-US" dirty="0"/>
              <a:t>Be ready to explain and share the activity from the lesson plan with the whole group.</a:t>
            </a:r>
          </a:p>
        </p:txBody>
      </p:sp>
      <p:sp>
        <p:nvSpPr>
          <p:cNvPr id="19" name="TextBox 18"/>
          <p:cNvSpPr txBox="1"/>
          <p:nvPr/>
        </p:nvSpPr>
        <p:spPr>
          <a:xfrm>
            <a:off x="5740321" y="1616252"/>
            <a:ext cx="2265600" cy="369332"/>
          </a:xfrm>
          <a:prstGeom prst="rect">
            <a:avLst/>
          </a:prstGeom>
          <a:noFill/>
        </p:spPr>
        <p:txBody>
          <a:bodyPr wrap="square" rtlCol="0">
            <a:spAutoFit/>
          </a:bodyPr>
          <a:lstStyle/>
          <a:p>
            <a:r>
              <a:rPr lang="en-US" dirty="0">
                <a:latin typeface="Abadi MT Condensed Extra Bold" charset="0"/>
                <a:ea typeface="Abadi MT Condensed Extra Bold" charset="0"/>
                <a:cs typeface="Abadi MT Condensed Extra Bold" charset="0"/>
              </a:rPr>
              <a:t>Group 1</a:t>
            </a:r>
          </a:p>
        </p:txBody>
      </p:sp>
      <p:sp>
        <p:nvSpPr>
          <p:cNvPr id="20" name="TextBox 19"/>
          <p:cNvSpPr txBox="1"/>
          <p:nvPr/>
        </p:nvSpPr>
        <p:spPr>
          <a:xfrm>
            <a:off x="5740321" y="2700909"/>
            <a:ext cx="2265600" cy="369332"/>
          </a:xfrm>
          <a:prstGeom prst="rect">
            <a:avLst/>
          </a:prstGeom>
          <a:noFill/>
        </p:spPr>
        <p:txBody>
          <a:bodyPr wrap="square" rtlCol="0">
            <a:spAutoFit/>
          </a:bodyPr>
          <a:lstStyle/>
          <a:p>
            <a:r>
              <a:rPr lang="en-US" dirty="0">
                <a:latin typeface="Abadi MT Condensed Extra Bold" charset="0"/>
                <a:ea typeface="Abadi MT Condensed Extra Bold" charset="0"/>
                <a:cs typeface="Abadi MT Condensed Extra Bold" charset="0"/>
              </a:rPr>
              <a:t>Group 2</a:t>
            </a:r>
          </a:p>
        </p:txBody>
      </p:sp>
      <p:sp>
        <p:nvSpPr>
          <p:cNvPr id="21" name="TextBox 20"/>
          <p:cNvSpPr txBox="1"/>
          <p:nvPr/>
        </p:nvSpPr>
        <p:spPr>
          <a:xfrm>
            <a:off x="5740321" y="3841772"/>
            <a:ext cx="2265600" cy="369332"/>
          </a:xfrm>
          <a:prstGeom prst="rect">
            <a:avLst/>
          </a:prstGeom>
          <a:noFill/>
        </p:spPr>
        <p:txBody>
          <a:bodyPr wrap="square" rtlCol="0">
            <a:spAutoFit/>
          </a:bodyPr>
          <a:lstStyle/>
          <a:p>
            <a:r>
              <a:rPr lang="en-US">
                <a:latin typeface="Abadi MT Condensed Extra Bold" charset="0"/>
                <a:ea typeface="Abadi MT Condensed Extra Bold" charset="0"/>
                <a:cs typeface="Abadi MT Condensed Extra Bold" charset="0"/>
              </a:rPr>
              <a:t>Group 3</a:t>
            </a:r>
            <a:endParaRPr lang="en-US" dirty="0">
              <a:latin typeface="Abadi MT Condensed Extra Bold" charset="0"/>
              <a:ea typeface="Abadi MT Condensed Extra Bold" charset="0"/>
              <a:cs typeface="Abadi MT Condensed Extra Bold" charset="0"/>
            </a:endParaRPr>
          </a:p>
        </p:txBody>
      </p:sp>
      <p:sp>
        <p:nvSpPr>
          <p:cNvPr id="22" name="TextBox 21"/>
          <p:cNvSpPr txBox="1"/>
          <p:nvPr/>
        </p:nvSpPr>
        <p:spPr>
          <a:xfrm>
            <a:off x="5779459" y="5394088"/>
            <a:ext cx="2265600" cy="369332"/>
          </a:xfrm>
          <a:prstGeom prst="rect">
            <a:avLst/>
          </a:prstGeom>
          <a:noFill/>
        </p:spPr>
        <p:txBody>
          <a:bodyPr wrap="square" rtlCol="0">
            <a:spAutoFit/>
          </a:bodyPr>
          <a:lstStyle/>
          <a:p>
            <a:r>
              <a:rPr lang="en-US" dirty="0">
                <a:latin typeface="Abadi MT Condensed Extra Bold" charset="0"/>
                <a:ea typeface="Abadi MT Condensed Extra Bold" charset="0"/>
                <a:cs typeface="Abadi MT Condensed Extra Bold" charset="0"/>
              </a:rPr>
              <a:t>Group 4</a:t>
            </a:r>
          </a:p>
        </p:txBody>
      </p:sp>
      <p:sp>
        <p:nvSpPr>
          <p:cNvPr id="23" name="TextBox 22"/>
          <p:cNvSpPr txBox="1"/>
          <p:nvPr/>
        </p:nvSpPr>
        <p:spPr>
          <a:xfrm>
            <a:off x="5892721" y="1768652"/>
            <a:ext cx="2265600" cy="369332"/>
          </a:xfrm>
          <a:prstGeom prst="rect">
            <a:avLst/>
          </a:prstGeom>
          <a:noFill/>
        </p:spPr>
        <p:txBody>
          <a:bodyPr wrap="square" rtlCol="0">
            <a:spAutoFit/>
          </a:bodyPr>
          <a:lstStyle/>
          <a:p>
            <a:r>
              <a:rPr lang="en-US" dirty="0">
                <a:latin typeface="Abadi MT Condensed Extra Bold" charset="0"/>
                <a:ea typeface="Abadi MT Condensed Extra Bold" charset="0"/>
                <a:cs typeface="Abadi MT Condensed Extra Bold" charset="0"/>
              </a:rPr>
              <a:t>Group 1</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364" y="4639116"/>
            <a:ext cx="2094281" cy="2094281"/>
          </a:xfrm>
          <a:prstGeom prst="rect">
            <a:avLst/>
          </a:prstGeom>
        </p:spPr>
      </p:pic>
    </p:spTree>
    <p:extLst>
      <p:ext uri="{BB962C8B-B14F-4D97-AF65-F5344CB8AC3E}">
        <p14:creationId xmlns:p14="http://schemas.microsoft.com/office/powerpoint/2010/main" val="166015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7012" y="5254752"/>
            <a:ext cx="10693908" cy="2197608"/>
          </a:xfrm>
        </p:spPr>
        <p:txBody>
          <a:bodyPr>
            <a:normAutofit/>
          </a:bodyPr>
          <a:lstStyle/>
          <a:p>
            <a:r>
              <a:rPr lang="en-US" sz="3500" dirty="0">
                <a:solidFill>
                  <a:srgbClr val="00508B"/>
                </a:solidFill>
                <a:latin typeface="Abadi MT Condensed Extra Bold" charset="0"/>
                <a:ea typeface="Abadi MT Condensed Extra Bold" charset="0"/>
                <a:cs typeface="Abadi MT Condensed Extra Bold" charset="0"/>
              </a:rPr>
              <a:t>What could you and your students do with the word lists?</a:t>
            </a:r>
            <a:endParaRPr lang="en-US" sz="35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817"/>
          <a:stretch/>
        </p:blipFill>
        <p:spPr>
          <a:xfrm>
            <a:off x="137160" y="2114867"/>
            <a:ext cx="12054840" cy="3968065"/>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204960" y="317155"/>
            <a:ext cx="2770485" cy="1740408"/>
          </a:xfrm>
          <a:prstGeom prst="rect">
            <a:avLst/>
          </a:prstGeom>
        </p:spPr>
      </p:pic>
      <p:sp>
        <p:nvSpPr>
          <p:cNvPr id="7" name="TextBox 6"/>
          <p:cNvSpPr txBox="1"/>
          <p:nvPr/>
        </p:nvSpPr>
        <p:spPr>
          <a:xfrm>
            <a:off x="477012" y="1078551"/>
            <a:ext cx="9023569" cy="1246495"/>
          </a:xfrm>
          <a:prstGeom prst="rect">
            <a:avLst/>
          </a:prstGeom>
          <a:noFill/>
        </p:spPr>
        <p:txBody>
          <a:bodyPr wrap="square" rtlCol="0">
            <a:spAutoFit/>
          </a:bodyPr>
          <a:lstStyle/>
          <a:p>
            <a:pPr marL="285750" indent="-285750">
              <a:buFont typeface="Arial" charset="0"/>
              <a:buChar char="•"/>
            </a:pPr>
            <a:r>
              <a:rPr lang="en-US" sz="2500" dirty="0"/>
              <a:t>Word lists from the book that can be used for practice or lesson activities</a:t>
            </a:r>
          </a:p>
          <a:p>
            <a:pPr marL="285750" indent="-285750">
              <a:buFont typeface="Arial" charset="0"/>
              <a:buChar char="•"/>
            </a:pPr>
            <a:endParaRPr lang="en-US" sz="2500" dirty="0"/>
          </a:p>
        </p:txBody>
      </p:sp>
    </p:spTree>
    <p:extLst>
      <p:ext uri="{BB962C8B-B14F-4D97-AF65-F5344CB8AC3E}">
        <p14:creationId xmlns:p14="http://schemas.microsoft.com/office/powerpoint/2010/main" val="151945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What’s included?</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98229" y="5913120"/>
            <a:ext cx="1341012" cy="810768"/>
          </a:xfrm>
          <a:prstGeom prst="rect">
            <a:avLst/>
          </a:prstGeom>
        </p:spPr>
      </p:pic>
      <p:sp>
        <p:nvSpPr>
          <p:cNvPr id="5" name="TextBox 4"/>
          <p:cNvSpPr txBox="1"/>
          <p:nvPr/>
        </p:nvSpPr>
        <p:spPr>
          <a:xfrm>
            <a:off x="1252728" y="1943292"/>
            <a:ext cx="5635752" cy="3816429"/>
          </a:xfrm>
          <a:prstGeom prst="rect">
            <a:avLst/>
          </a:prstGeom>
          <a:noFill/>
        </p:spPr>
        <p:txBody>
          <a:bodyPr wrap="square" rtlCol="0">
            <a:spAutoFit/>
          </a:bodyPr>
          <a:lstStyle/>
          <a:p>
            <a:pPr marL="514350" indent="-514350">
              <a:buFont typeface="+mj-lt"/>
              <a:buAutoNum type="arabicPeriod"/>
            </a:pPr>
            <a:r>
              <a:rPr lang="en-US" sz="3000" dirty="0"/>
              <a:t>Lesson plan</a:t>
            </a:r>
          </a:p>
          <a:p>
            <a:pPr marL="514350" indent="-514350">
              <a:buFont typeface="+mj-lt"/>
              <a:buAutoNum type="arabicPeriod"/>
            </a:pPr>
            <a:r>
              <a:rPr lang="en-US" sz="3000" dirty="0"/>
              <a:t>Phonics/Vocabulary skills activity </a:t>
            </a:r>
            <a:r>
              <a:rPr lang="en-US" sz="1600" dirty="0"/>
              <a:t>(one page for each book)</a:t>
            </a:r>
          </a:p>
          <a:p>
            <a:pPr marL="514350" indent="-514350">
              <a:buFont typeface="+mj-lt"/>
              <a:buAutoNum type="arabicPeriod"/>
            </a:pPr>
            <a:r>
              <a:rPr lang="en-US" sz="3000" dirty="0"/>
              <a:t>Phonics/comprehension activity </a:t>
            </a:r>
            <a:r>
              <a:rPr lang="en-US" sz="1600" dirty="0"/>
              <a:t>(one page for each book)</a:t>
            </a:r>
          </a:p>
          <a:p>
            <a:pPr marL="514350" indent="-514350">
              <a:buFont typeface="+mj-lt"/>
              <a:buAutoNum type="arabicPeriod"/>
            </a:pPr>
            <a:r>
              <a:rPr lang="en-US" sz="3000" dirty="0"/>
              <a:t>Comprehension quiz </a:t>
            </a:r>
            <a:r>
              <a:rPr lang="en-US" sz="1600" dirty="0"/>
              <a:t>(one page for each book)</a:t>
            </a:r>
            <a:endParaRPr lang="en-US" sz="3000" dirty="0"/>
          </a:p>
          <a:p>
            <a:pPr marL="514350" indent="-514350">
              <a:buFont typeface="+mj-lt"/>
              <a:buAutoNum type="arabicPeriod"/>
            </a:pPr>
            <a:r>
              <a:rPr lang="en-US" sz="3000" dirty="0"/>
              <a:t>Program progress chart </a:t>
            </a:r>
            <a:r>
              <a:rPr lang="en-US" sz="1600" dirty="0"/>
              <a:t>(reproduce one for each student)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378" y="0"/>
            <a:ext cx="5660622" cy="6723888"/>
          </a:xfrm>
          <a:prstGeom prst="rect">
            <a:avLst/>
          </a:prstGeom>
        </p:spPr>
      </p:pic>
      <p:sp>
        <p:nvSpPr>
          <p:cNvPr id="7" name="Right Arrow 6"/>
          <p:cNvSpPr/>
          <p:nvPr/>
        </p:nvSpPr>
        <p:spPr>
          <a:xfrm>
            <a:off x="4038600" y="2093976"/>
            <a:ext cx="2651760" cy="298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378" y="51816"/>
            <a:ext cx="5595482" cy="6858000"/>
          </a:xfrm>
          <a:prstGeom prst="rect">
            <a:avLst/>
          </a:prstGeom>
        </p:spPr>
      </p:pic>
      <p:sp>
        <p:nvSpPr>
          <p:cNvPr id="9" name="Right Arrow 8"/>
          <p:cNvSpPr/>
          <p:nvPr/>
        </p:nvSpPr>
        <p:spPr>
          <a:xfrm>
            <a:off x="5619231" y="3002280"/>
            <a:ext cx="1452129" cy="37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378" y="-30414"/>
            <a:ext cx="5635752" cy="6940230"/>
          </a:xfrm>
          <a:prstGeom prst="rect">
            <a:avLst/>
          </a:prstGeom>
        </p:spPr>
      </p:pic>
      <p:sp>
        <p:nvSpPr>
          <p:cNvPr id="11" name="Right Arrow 10"/>
          <p:cNvSpPr/>
          <p:nvPr/>
        </p:nvSpPr>
        <p:spPr>
          <a:xfrm>
            <a:off x="5619231" y="3846576"/>
            <a:ext cx="1452129" cy="37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6880" y="10701"/>
            <a:ext cx="5810250" cy="6858000"/>
          </a:xfrm>
          <a:prstGeom prst="rect">
            <a:avLst/>
          </a:prstGeom>
        </p:spPr>
      </p:pic>
      <p:sp>
        <p:nvSpPr>
          <p:cNvPr id="13" name="Right Arrow 12"/>
          <p:cNvSpPr/>
          <p:nvPr/>
        </p:nvSpPr>
        <p:spPr>
          <a:xfrm>
            <a:off x="5632251" y="3846510"/>
            <a:ext cx="1452129" cy="37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2099" y="10701"/>
            <a:ext cx="5767466" cy="6858000"/>
          </a:xfrm>
          <a:prstGeom prst="rect">
            <a:avLst/>
          </a:prstGeom>
        </p:spPr>
      </p:pic>
      <p:sp>
        <p:nvSpPr>
          <p:cNvPr id="15" name="Right Arrow 14"/>
          <p:cNvSpPr/>
          <p:nvPr/>
        </p:nvSpPr>
        <p:spPr>
          <a:xfrm>
            <a:off x="4716504" y="4690486"/>
            <a:ext cx="1973856" cy="439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13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2408" y="-753035"/>
            <a:ext cx="6858001" cy="8364072"/>
          </a:xfrm>
          <a:prstGeom prst="rect">
            <a:avLst/>
          </a:prstGeom>
        </p:spPr>
      </p:pic>
      <p:sp>
        <p:nvSpPr>
          <p:cNvPr id="6" name="Rounded Rectangle 5"/>
          <p:cNvSpPr/>
          <p:nvPr/>
        </p:nvSpPr>
        <p:spPr>
          <a:xfrm>
            <a:off x="397865" y="6031116"/>
            <a:ext cx="8075580" cy="37707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31521" y="1341120"/>
            <a:ext cx="7604760" cy="73152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9095594" y="332232"/>
            <a:ext cx="2770485" cy="1740408"/>
          </a:xfrm>
          <a:prstGeom prst="rect">
            <a:avLst/>
          </a:prstGeom>
        </p:spPr>
      </p:pic>
      <p:sp>
        <p:nvSpPr>
          <p:cNvPr id="9" name="Title 1"/>
          <p:cNvSpPr>
            <a:spLocks noGrp="1"/>
          </p:cNvSpPr>
          <p:nvPr>
            <p:ph type="title"/>
          </p:nvPr>
        </p:nvSpPr>
        <p:spPr>
          <a:xfrm>
            <a:off x="9034630" y="2772366"/>
            <a:ext cx="2730650" cy="3447288"/>
          </a:xfrm>
        </p:spPr>
        <p:txBody>
          <a:bodyPr>
            <a:normAutofit/>
          </a:bodyPr>
          <a:lstStyle/>
          <a:p>
            <a:r>
              <a:rPr lang="en-US" sz="3000" dirty="0">
                <a:solidFill>
                  <a:srgbClr val="00508B"/>
                </a:solidFill>
                <a:latin typeface="Abadi MT Condensed Extra Bold" charset="0"/>
                <a:ea typeface="Abadi MT Condensed Extra Bold" charset="0"/>
                <a:cs typeface="Abadi MT Condensed Extra Bold" charset="0"/>
              </a:rPr>
              <a:t>Reproduce one for each student to measure progress.</a:t>
            </a:r>
            <a:endParaRPr lang="en-US" sz="3000" dirty="0"/>
          </a:p>
        </p:txBody>
      </p:sp>
    </p:spTree>
    <p:extLst>
      <p:ext uri="{BB962C8B-B14F-4D97-AF65-F5344CB8AC3E}">
        <p14:creationId xmlns:p14="http://schemas.microsoft.com/office/powerpoint/2010/main" val="208205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How to integrate the other resources from the kit?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0317" b="26111"/>
          <a:stretch/>
        </p:blipFill>
        <p:spPr>
          <a:xfrm>
            <a:off x="453981" y="2307336"/>
            <a:ext cx="10175950" cy="2849240"/>
          </a:xfrm>
          <a:prstGeom prst="rect">
            <a:avLst/>
          </a:prstGeom>
        </p:spPr>
      </p:pic>
      <p:pic>
        <p:nvPicPr>
          <p:cNvPr id="5" name="Picture 2" descr="mage result for magnetic tabletop learning ea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411" y="1110707"/>
            <a:ext cx="1805909" cy="1805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5045" r="74617" b="36587"/>
          <a:stretch/>
        </p:blipFill>
        <p:spPr>
          <a:xfrm>
            <a:off x="9733407" y="2940711"/>
            <a:ext cx="2135916" cy="1203960"/>
          </a:xfrm>
          <a:prstGeom prst="rect">
            <a:avLst/>
          </a:prstGeom>
        </p:spPr>
      </p:pic>
      <p:sp>
        <p:nvSpPr>
          <p:cNvPr id="8" name="Rounded Rectangle 7"/>
          <p:cNvSpPr/>
          <p:nvPr/>
        </p:nvSpPr>
        <p:spPr>
          <a:xfrm>
            <a:off x="6962044" y="3129976"/>
            <a:ext cx="2936367" cy="12439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62044" y="3290263"/>
            <a:ext cx="2936367" cy="923330"/>
          </a:xfrm>
          <a:prstGeom prst="rect">
            <a:avLst/>
          </a:prstGeom>
          <a:noFill/>
        </p:spPr>
        <p:txBody>
          <a:bodyPr wrap="square" rtlCol="0">
            <a:spAutoFit/>
          </a:bodyPr>
          <a:lstStyle/>
          <a:p>
            <a:r>
              <a:rPr lang="en-US" dirty="0">
                <a:solidFill>
                  <a:schemeClr val="bg1"/>
                </a:solidFill>
              </a:rPr>
              <a:t>Spell the words using the tiles and draw pictures for the meanings of each.</a:t>
            </a:r>
          </a:p>
        </p:txBody>
      </p:sp>
      <p:pic>
        <p:nvPicPr>
          <p:cNvPr id="10" name="Picture 2" descr="mage result for pocket ch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0800" y="4346677"/>
            <a:ext cx="1811601" cy="2344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72962" t="8426" b="15016"/>
          <a:stretch/>
        </p:blipFill>
        <p:spPr>
          <a:xfrm>
            <a:off x="9030235" y="4920128"/>
            <a:ext cx="1180565" cy="1739645"/>
          </a:xfrm>
          <a:prstGeom prst="rect">
            <a:avLst/>
          </a:prstGeom>
        </p:spPr>
      </p:pic>
      <p:sp>
        <p:nvSpPr>
          <p:cNvPr id="12" name="Rounded Rectangle 11"/>
          <p:cNvSpPr/>
          <p:nvPr/>
        </p:nvSpPr>
        <p:spPr>
          <a:xfrm>
            <a:off x="6142095" y="5209915"/>
            <a:ext cx="2936367" cy="144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51660" y="5221755"/>
            <a:ext cx="2936367" cy="1477328"/>
          </a:xfrm>
          <a:prstGeom prst="rect">
            <a:avLst/>
          </a:prstGeom>
          <a:noFill/>
        </p:spPr>
        <p:txBody>
          <a:bodyPr wrap="square" rtlCol="0">
            <a:spAutoFit/>
          </a:bodyPr>
          <a:lstStyle/>
          <a:p>
            <a:r>
              <a:rPr lang="en-US" dirty="0">
                <a:solidFill>
                  <a:schemeClr val="bg1"/>
                </a:solidFill>
              </a:rPr>
              <a:t>Write vocab. Words on index cards and use with the sentence strips to create sentences with vocabulary words.</a:t>
            </a:r>
          </a:p>
        </p:txBody>
      </p:sp>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453981" y="5459234"/>
            <a:ext cx="1819059" cy="1200538"/>
          </a:xfrm>
          <a:prstGeom prst="rect">
            <a:avLst/>
          </a:prstGeom>
        </p:spPr>
      </p:pic>
    </p:spTree>
    <p:extLst>
      <p:ext uri="{BB962C8B-B14F-4D97-AF65-F5344CB8AC3E}">
        <p14:creationId xmlns:p14="http://schemas.microsoft.com/office/powerpoint/2010/main" val="152554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8116" b="13043"/>
          <a:stretch/>
        </p:blipFill>
        <p:spPr>
          <a:xfrm>
            <a:off x="1277730" y="-9182"/>
            <a:ext cx="8051799" cy="6855932"/>
          </a:xfrm>
          <a:prstGeom prst="rect">
            <a:avLst/>
          </a:prstGeom>
        </p:spPr>
      </p:pic>
      <p:sp>
        <p:nvSpPr>
          <p:cNvPr id="5" name="TextBox 4"/>
          <p:cNvSpPr txBox="1"/>
          <p:nvPr/>
        </p:nvSpPr>
        <p:spPr>
          <a:xfrm rot="20723201">
            <a:off x="2585381" y="304213"/>
            <a:ext cx="2699656" cy="2246769"/>
          </a:xfrm>
          <a:prstGeom prst="rect">
            <a:avLst/>
          </a:prstGeom>
          <a:noFill/>
        </p:spPr>
        <p:txBody>
          <a:bodyPr wrap="square" rtlCol="0">
            <a:spAutoFit/>
          </a:bodyPr>
          <a:lstStyle/>
          <a:p>
            <a:r>
              <a:rPr lang="en-US" sz="3500" dirty="0">
                <a:latin typeface="Chalkboard SE" charset="0"/>
                <a:ea typeface="Chalkboard SE" charset="0"/>
                <a:cs typeface="Chalkboard SE" charset="0"/>
              </a:rPr>
              <a:t>What is your favorite book?</a:t>
            </a:r>
          </a:p>
        </p:txBody>
      </p:sp>
      <p:sp>
        <p:nvSpPr>
          <p:cNvPr id="6" name="TextBox 5"/>
          <p:cNvSpPr txBox="1"/>
          <p:nvPr/>
        </p:nvSpPr>
        <p:spPr>
          <a:xfrm>
            <a:off x="2152186" y="3846356"/>
            <a:ext cx="2698110" cy="2323713"/>
          </a:xfrm>
          <a:prstGeom prst="rect">
            <a:avLst/>
          </a:prstGeom>
          <a:noFill/>
        </p:spPr>
        <p:txBody>
          <a:bodyPr wrap="square" rtlCol="0">
            <a:spAutoFit/>
          </a:bodyPr>
          <a:lstStyle/>
          <a:p>
            <a:r>
              <a:rPr lang="en-US" sz="2900" dirty="0">
                <a:latin typeface="Chalkboard SE" charset="0"/>
                <a:ea typeface="Chalkboard SE" charset="0"/>
                <a:cs typeface="Chalkboard SE" charset="0"/>
              </a:rPr>
              <a:t>What is your greatest challenge when teaching reading?</a:t>
            </a:r>
          </a:p>
        </p:txBody>
      </p:sp>
      <p:sp>
        <p:nvSpPr>
          <p:cNvPr id="8" name="TextBox 7"/>
          <p:cNvSpPr txBox="1"/>
          <p:nvPr/>
        </p:nvSpPr>
        <p:spPr>
          <a:xfrm rot="860037">
            <a:off x="5922752" y="4244329"/>
            <a:ext cx="2699656" cy="1938992"/>
          </a:xfrm>
          <a:prstGeom prst="rect">
            <a:avLst/>
          </a:prstGeom>
          <a:noFill/>
        </p:spPr>
        <p:txBody>
          <a:bodyPr wrap="square" rtlCol="0">
            <a:spAutoFit/>
          </a:bodyPr>
          <a:lstStyle/>
          <a:p>
            <a:r>
              <a:rPr lang="en-US" sz="3000" dirty="0">
                <a:solidFill>
                  <a:schemeClr val="bg1"/>
                </a:solidFill>
                <a:latin typeface="Chalkboard SE" charset="0"/>
                <a:ea typeface="Chalkboard SE" charset="0"/>
                <a:cs typeface="Chalkboard SE" charset="0"/>
              </a:rPr>
              <a:t>What do you hope to learn from this workshop?</a:t>
            </a:r>
          </a:p>
        </p:txBody>
      </p:sp>
      <p:sp>
        <p:nvSpPr>
          <p:cNvPr id="9" name="TextBox 8"/>
          <p:cNvSpPr txBox="1"/>
          <p:nvPr/>
        </p:nvSpPr>
        <p:spPr>
          <a:xfrm rot="21338617">
            <a:off x="5673662" y="550001"/>
            <a:ext cx="2699656" cy="1569660"/>
          </a:xfrm>
          <a:prstGeom prst="rect">
            <a:avLst/>
          </a:prstGeom>
          <a:noFill/>
        </p:spPr>
        <p:txBody>
          <a:bodyPr wrap="square" rtlCol="0">
            <a:spAutoFit/>
          </a:bodyPr>
          <a:lstStyle/>
          <a:p>
            <a:r>
              <a:rPr lang="en-US" sz="3200" dirty="0">
                <a:latin typeface="Chalkboard SE" charset="0"/>
                <a:ea typeface="Chalkboard SE" charset="0"/>
                <a:cs typeface="Chalkboard SE" charset="0"/>
              </a:rPr>
              <a:t>How are you already using the kit?</a:t>
            </a:r>
          </a:p>
        </p:txBody>
      </p:sp>
      <p:sp>
        <p:nvSpPr>
          <p:cNvPr id="2" name="TextBox 1"/>
          <p:cNvSpPr txBox="1"/>
          <p:nvPr/>
        </p:nvSpPr>
        <p:spPr>
          <a:xfrm>
            <a:off x="9056523" y="4336662"/>
            <a:ext cx="3046686" cy="2031325"/>
          </a:xfrm>
          <a:prstGeom prst="rect">
            <a:avLst/>
          </a:prstGeom>
          <a:noFill/>
        </p:spPr>
        <p:txBody>
          <a:bodyPr wrap="square" rtlCol="0">
            <a:spAutoFit/>
          </a:bodyPr>
          <a:lstStyle/>
          <a:p>
            <a:r>
              <a:rPr lang="en-US" b="1" dirty="0"/>
              <a:t>DIRECTIONS: </a:t>
            </a:r>
            <a:r>
              <a:rPr lang="en-US" dirty="0"/>
              <a:t>Write the answer to the following 4 questions on each sticky note.  Place it underneath the corresponding questions displayed around the room.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185" y="327726"/>
            <a:ext cx="2874595" cy="3832794"/>
          </a:xfrm>
          <a:prstGeom prst="rect">
            <a:avLst/>
          </a:prstGeom>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8808167" y="3203917"/>
            <a:ext cx="1347206" cy="956603"/>
          </a:xfrm>
          <a:prstGeom prst="rect">
            <a:avLst/>
          </a:prstGeom>
        </p:spPr>
      </p:pic>
    </p:spTree>
    <p:extLst>
      <p:ext uri="{BB962C8B-B14F-4D97-AF65-F5344CB8AC3E}">
        <p14:creationId xmlns:p14="http://schemas.microsoft.com/office/powerpoint/2010/main" val="9180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What do I do with only 3 books of the same story?</a:t>
            </a:r>
            <a:endParaRPr lang="en-US" dirty="0"/>
          </a:p>
        </p:txBody>
      </p:sp>
      <p:pic>
        <p:nvPicPr>
          <p:cNvPr id="25602" name="Picture 2" descr="mage result for student group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b="8000"/>
          <a:stretch/>
        </p:blipFill>
        <p:spPr bwMode="auto">
          <a:xfrm>
            <a:off x="5562599" y="1780216"/>
            <a:ext cx="4816409" cy="469964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699760" y="1780216"/>
            <a:ext cx="2453640" cy="234982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153399" y="1780216"/>
            <a:ext cx="2225609" cy="25508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62598" y="4480560"/>
            <a:ext cx="2773681" cy="15697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36279" y="4331024"/>
            <a:ext cx="2042729" cy="21488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9836" y="2322437"/>
            <a:ext cx="3718560" cy="2585323"/>
          </a:xfrm>
          <a:prstGeom prst="rect">
            <a:avLst/>
          </a:prstGeom>
          <a:noFill/>
        </p:spPr>
        <p:txBody>
          <a:bodyPr wrap="square" rtlCol="0">
            <a:spAutoFit/>
          </a:bodyPr>
          <a:lstStyle/>
          <a:p>
            <a:r>
              <a:rPr lang="en-US" dirty="0"/>
              <a:t>Divide the class into four or five groups of 3 students that rotate from one “learning station” to the next every 15 minutes during the course of the hour.</a:t>
            </a:r>
          </a:p>
          <a:p>
            <a:endParaRPr lang="en-US" dirty="0"/>
          </a:p>
          <a:p>
            <a:r>
              <a:rPr lang="en-US" dirty="0"/>
              <a:t>Make these stations a routine, so that your students get into the habit of learning in this way.</a:t>
            </a:r>
          </a:p>
        </p:txBody>
      </p:sp>
      <p:sp>
        <p:nvSpPr>
          <p:cNvPr id="9" name="TextBox 8"/>
          <p:cNvSpPr txBox="1"/>
          <p:nvPr/>
        </p:nvSpPr>
        <p:spPr>
          <a:xfrm>
            <a:off x="5699760" y="1289304"/>
            <a:ext cx="2271043" cy="477054"/>
          </a:xfrm>
          <a:prstGeom prst="rect">
            <a:avLst/>
          </a:prstGeom>
          <a:noFill/>
        </p:spPr>
        <p:txBody>
          <a:bodyPr wrap="square" rtlCol="0">
            <a:spAutoFit/>
          </a:bodyPr>
          <a:lstStyle/>
          <a:p>
            <a:r>
              <a:rPr lang="en-US" sz="2500" dirty="0">
                <a:latin typeface="Abadi MT Condensed Extra Bold" charset="0"/>
                <a:ea typeface="Abadi MT Condensed Extra Bold" charset="0"/>
                <a:cs typeface="Abadi MT Condensed Extra Bold" charset="0"/>
              </a:rPr>
              <a:t>Group 1</a:t>
            </a:r>
          </a:p>
        </p:txBody>
      </p:sp>
      <p:sp>
        <p:nvSpPr>
          <p:cNvPr id="12" name="TextBox 11"/>
          <p:cNvSpPr txBox="1"/>
          <p:nvPr/>
        </p:nvSpPr>
        <p:spPr>
          <a:xfrm>
            <a:off x="8596601" y="1303162"/>
            <a:ext cx="2271043" cy="477054"/>
          </a:xfrm>
          <a:prstGeom prst="rect">
            <a:avLst/>
          </a:prstGeom>
          <a:noFill/>
        </p:spPr>
        <p:txBody>
          <a:bodyPr wrap="square" rtlCol="0">
            <a:spAutoFit/>
          </a:bodyPr>
          <a:lstStyle/>
          <a:p>
            <a:r>
              <a:rPr lang="en-US" sz="2500" dirty="0">
                <a:latin typeface="Abadi MT Condensed Extra Bold" charset="0"/>
                <a:ea typeface="Abadi MT Condensed Extra Bold" charset="0"/>
                <a:cs typeface="Abadi MT Condensed Extra Bold" charset="0"/>
              </a:rPr>
              <a:t>Group 2</a:t>
            </a:r>
          </a:p>
        </p:txBody>
      </p:sp>
      <p:sp>
        <p:nvSpPr>
          <p:cNvPr id="13" name="TextBox 12"/>
          <p:cNvSpPr txBox="1"/>
          <p:nvPr/>
        </p:nvSpPr>
        <p:spPr>
          <a:xfrm>
            <a:off x="4335637" y="4430706"/>
            <a:ext cx="2271043" cy="477054"/>
          </a:xfrm>
          <a:prstGeom prst="rect">
            <a:avLst/>
          </a:prstGeom>
          <a:noFill/>
        </p:spPr>
        <p:txBody>
          <a:bodyPr wrap="square" rtlCol="0">
            <a:spAutoFit/>
          </a:bodyPr>
          <a:lstStyle/>
          <a:p>
            <a:r>
              <a:rPr lang="en-US" sz="2500" dirty="0">
                <a:latin typeface="Abadi MT Condensed Extra Bold" charset="0"/>
                <a:ea typeface="Abadi MT Condensed Extra Bold" charset="0"/>
                <a:cs typeface="Abadi MT Condensed Extra Bold" charset="0"/>
              </a:rPr>
              <a:t>Group 3</a:t>
            </a:r>
          </a:p>
        </p:txBody>
      </p:sp>
      <p:sp>
        <p:nvSpPr>
          <p:cNvPr id="14" name="TextBox 13"/>
          <p:cNvSpPr txBox="1"/>
          <p:nvPr/>
        </p:nvSpPr>
        <p:spPr>
          <a:xfrm>
            <a:off x="10379008" y="4331024"/>
            <a:ext cx="2271043" cy="477054"/>
          </a:xfrm>
          <a:prstGeom prst="rect">
            <a:avLst/>
          </a:prstGeom>
          <a:noFill/>
        </p:spPr>
        <p:txBody>
          <a:bodyPr wrap="square" rtlCol="0">
            <a:spAutoFit/>
          </a:bodyPr>
          <a:lstStyle/>
          <a:p>
            <a:r>
              <a:rPr lang="en-US" sz="2500" dirty="0">
                <a:latin typeface="Abadi MT Condensed Extra Bold" charset="0"/>
                <a:ea typeface="Abadi MT Condensed Extra Bold" charset="0"/>
                <a:cs typeface="Abadi MT Condensed Extra Bold" charset="0"/>
              </a:rPr>
              <a:t>Group 4</a:t>
            </a:r>
          </a:p>
        </p:txBody>
      </p:sp>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453981" y="5273040"/>
            <a:ext cx="2289219" cy="1386732"/>
          </a:xfrm>
          <a:prstGeom prst="rect">
            <a:avLst/>
          </a:prstGeom>
        </p:spPr>
      </p:pic>
    </p:spTree>
    <p:extLst>
      <p:ext uri="{BB962C8B-B14F-4D97-AF65-F5344CB8AC3E}">
        <p14:creationId xmlns:p14="http://schemas.microsoft.com/office/powerpoint/2010/main" val="344617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e result for student group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b="8000"/>
          <a:stretch/>
        </p:blipFill>
        <p:spPr bwMode="auto">
          <a:xfrm>
            <a:off x="5273041" y="158682"/>
            <a:ext cx="6743746" cy="65802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95528" y="343633"/>
            <a:ext cx="5102352" cy="1463040"/>
          </a:xfrm>
        </p:spPr>
        <p:txBody>
          <a:bodyPr/>
          <a:lstStyle/>
          <a:p>
            <a:r>
              <a:rPr lang="en-US" dirty="0">
                <a:solidFill>
                  <a:srgbClr val="00508B"/>
                </a:solidFill>
                <a:latin typeface="Abadi MT Condensed Extra Bold" charset="0"/>
                <a:ea typeface="Abadi MT Condensed Extra Bold" charset="0"/>
                <a:cs typeface="Abadi MT Condensed Extra Bold" charset="0"/>
              </a:rPr>
              <a:t>Group1</a:t>
            </a:r>
            <a:endParaRPr lang="en-US" dirty="0"/>
          </a:p>
        </p:txBody>
      </p:sp>
      <p:sp>
        <p:nvSpPr>
          <p:cNvPr id="6" name="Oval 5"/>
          <p:cNvSpPr/>
          <p:nvPr/>
        </p:nvSpPr>
        <p:spPr>
          <a:xfrm>
            <a:off x="5421652" y="158682"/>
            <a:ext cx="3707107" cy="375799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10807" y="1648499"/>
            <a:ext cx="3998975" cy="1200329"/>
          </a:xfrm>
          <a:prstGeom prst="rect">
            <a:avLst/>
          </a:prstGeom>
          <a:noFill/>
        </p:spPr>
        <p:txBody>
          <a:bodyPr wrap="square" rtlCol="0">
            <a:spAutoFit/>
          </a:bodyPr>
          <a:lstStyle/>
          <a:p>
            <a:r>
              <a:rPr lang="en-US" dirty="0"/>
              <a:t>These students are working with YOU (the teacher) to read the book and answer questions during a guided reading group session.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419">
            <a:off x="2608934" y="2959688"/>
            <a:ext cx="2959906" cy="3515881"/>
          </a:xfrm>
          <a:prstGeom prst="rect">
            <a:avLst/>
          </a:prstGeom>
        </p:spPr>
      </p:pic>
      <p:sp>
        <p:nvSpPr>
          <p:cNvPr id="9" name="Curved Right Arrow 8"/>
          <p:cNvSpPr/>
          <p:nvPr/>
        </p:nvSpPr>
        <p:spPr>
          <a:xfrm>
            <a:off x="1082040" y="3448813"/>
            <a:ext cx="1524000" cy="26776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191938" y="5809412"/>
            <a:ext cx="1362542" cy="853332"/>
          </a:xfrm>
          <a:prstGeom prst="rect">
            <a:avLst/>
          </a:prstGeom>
        </p:spPr>
      </p:pic>
    </p:spTree>
    <p:extLst>
      <p:ext uri="{BB962C8B-B14F-4D97-AF65-F5344CB8AC3E}">
        <p14:creationId xmlns:p14="http://schemas.microsoft.com/office/powerpoint/2010/main" val="759638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e result for student group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b="8000"/>
          <a:stretch/>
        </p:blipFill>
        <p:spPr bwMode="auto">
          <a:xfrm>
            <a:off x="5205169" y="256641"/>
            <a:ext cx="6743746" cy="65802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95528" y="343633"/>
            <a:ext cx="5102352" cy="1463040"/>
          </a:xfrm>
        </p:spPr>
        <p:txBody>
          <a:bodyPr/>
          <a:lstStyle/>
          <a:p>
            <a:r>
              <a:rPr lang="en-US" dirty="0">
                <a:solidFill>
                  <a:srgbClr val="00508B"/>
                </a:solidFill>
                <a:latin typeface="Abadi MT Condensed Extra Bold" charset="0"/>
                <a:ea typeface="Abadi MT Condensed Extra Bold" charset="0"/>
                <a:cs typeface="Abadi MT Condensed Extra Bold" charset="0"/>
              </a:rPr>
              <a:t>Group 2</a:t>
            </a:r>
            <a:endParaRPr lang="en-US" dirty="0"/>
          </a:p>
        </p:txBody>
      </p:sp>
      <p:sp>
        <p:nvSpPr>
          <p:cNvPr id="6" name="Oval 5"/>
          <p:cNvSpPr/>
          <p:nvPr/>
        </p:nvSpPr>
        <p:spPr>
          <a:xfrm>
            <a:off x="9037320" y="158682"/>
            <a:ext cx="2996150" cy="357511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0861" y="1499975"/>
            <a:ext cx="3998975" cy="1754326"/>
          </a:xfrm>
          <a:prstGeom prst="rect">
            <a:avLst/>
          </a:prstGeom>
          <a:noFill/>
        </p:spPr>
        <p:txBody>
          <a:bodyPr wrap="square" rtlCol="0">
            <a:spAutoFit/>
          </a:bodyPr>
          <a:lstStyle/>
          <a:p>
            <a:r>
              <a:rPr lang="en-US" dirty="0"/>
              <a:t>These students are working together with the magnetic white board and word-building tiles to practice spelling vocabulary words and/or using the tiles to also complete the Phonics worksheet.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7681">
            <a:off x="4406021" y="3048127"/>
            <a:ext cx="2880476" cy="3547205"/>
          </a:xfrm>
          <a:prstGeom prst="rect">
            <a:avLst/>
          </a:prstGeom>
        </p:spPr>
      </p:pic>
      <p:pic>
        <p:nvPicPr>
          <p:cNvPr id="11" name="Picture 2" descr="mage result for magnetic tabletop learning eas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69" y="3332801"/>
            <a:ext cx="1805909" cy="18059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35045" r="74617" b="36587"/>
          <a:stretch/>
        </p:blipFill>
        <p:spPr>
          <a:xfrm>
            <a:off x="1367198" y="5024172"/>
            <a:ext cx="2135916" cy="1203960"/>
          </a:xfrm>
          <a:prstGeom prst="rect">
            <a:avLst/>
          </a:prstGeom>
        </p:spPr>
      </p:pic>
      <p:sp>
        <p:nvSpPr>
          <p:cNvPr id="9" name="Curved Right Arrow 8"/>
          <p:cNvSpPr/>
          <p:nvPr/>
        </p:nvSpPr>
        <p:spPr>
          <a:xfrm>
            <a:off x="3000348" y="3128746"/>
            <a:ext cx="1545506" cy="24394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7258072" y="5650418"/>
            <a:ext cx="2800327" cy="1088525"/>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58665" y="5733015"/>
            <a:ext cx="2808669" cy="923330"/>
          </a:xfrm>
          <a:prstGeom prst="rect">
            <a:avLst/>
          </a:prstGeom>
          <a:noFill/>
        </p:spPr>
        <p:txBody>
          <a:bodyPr wrap="square" rtlCol="0">
            <a:spAutoFit/>
          </a:bodyPr>
          <a:lstStyle/>
          <a:p>
            <a:r>
              <a:rPr lang="en-US" dirty="0"/>
              <a:t>Each student must spell at least 5 complete words using the tiles.</a:t>
            </a: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191938" y="5809412"/>
            <a:ext cx="1362542" cy="853332"/>
          </a:xfrm>
          <a:prstGeom prst="rect">
            <a:avLst/>
          </a:prstGeom>
        </p:spPr>
      </p:pic>
    </p:spTree>
    <p:extLst>
      <p:ext uri="{BB962C8B-B14F-4D97-AF65-F5344CB8AC3E}">
        <p14:creationId xmlns:p14="http://schemas.microsoft.com/office/powerpoint/2010/main" val="369357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e result for student group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b="8000"/>
          <a:stretch/>
        </p:blipFill>
        <p:spPr bwMode="auto">
          <a:xfrm>
            <a:off x="5205169" y="256641"/>
            <a:ext cx="6743746" cy="65802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95528" y="343633"/>
            <a:ext cx="5102352" cy="1463040"/>
          </a:xfrm>
        </p:spPr>
        <p:txBody>
          <a:bodyPr/>
          <a:lstStyle/>
          <a:p>
            <a:r>
              <a:rPr lang="en-US" dirty="0">
                <a:solidFill>
                  <a:srgbClr val="00508B"/>
                </a:solidFill>
                <a:latin typeface="Abadi MT Condensed Extra Bold" charset="0"/>
                <a:ea typeface="Abadi MT Condensed Extra Bold" charset="0"/>
                <a:cs typeface="Abadi MT Condensed Extra Bold" charset="0"/>
              </a:rPr>
              <a:t>Group 3</a:t>
            </a:r>
            <a:endParaRPr lang="en-US" dirty="0"/>
          </a:p>
        </p:txBody>
      </p:sp>
      <p:sp>
        <p:nvSpPr>
          <p:cNvPr id="6" name="Oval 5"/>
          <p:cNvSpPr/>
          <p:nvPr/>
        </p:nvSpPr>
        <p:spPr>
          <a:xfrm>
            <a:off x="5367556" y="4087150"/>
            <a:ext cx="3761204" cy="21031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5529" y="1499975"/>
            <a:ext cx="4204308" cy="1754326"/>
          </a:xfrm>
          <a:prstGeom prst="rect">
            <a:avLst/>
          </a:prstGeom>
          <a:noFill/>
        </p:spPr>
        <p:txBody>
          <a:bodyPr wrap="square" rtlCol="0">
            <a:spAutoFit/>
          </a:bodyPr>
          <a:lstStyle/>
          <a:p>
            <a:r>
              <a:rPr lang="en-US" dirty="0"/>
              <a:t>These students work with partners to create sentences using the vocabulary words from the book using the sentence strips and the pocket chart.  Partners read and share their sentences with the other pairs.</a:t>
            </a:r>
          </a:p>
        </p:txBody>
      </p:sp>
      <p:pic>
        <p:nvPicPr>
          <p:cNvPr id="15" name="Picture 2" descr="mage result for pocket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24" y="3451549"/>
            <a:ext cx="2476674" cy="3204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419">
            <a:off x="6837609" y="371818"/>
            <a:ext cx="3075180" cy="3652807"/>
          </a:xfrm>
          <a:prstGeom prst="rect">
            <a:avLst/>
          </a:prstGeom>
        </p:spPr>
      </p:pic>
      <p:sp>
        <p:nvSpPr>
          <p:cNvPr id="9" name="Curved Right Arrow 8"/>
          <p:cNvSpPr/>
          <p:nvPr/>
        </p:nvSpPr>
        <p:spPr>
          <a:xfrm>
            <a:off x="5367556" y="586948"/>
            <a:ext cx="1638298" cy="2439452"/>
          </a:xfrm>
          <a:prstGeom prst="curv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9059883" y="3716008"/>
            <a:ext cx="2800327" cy="142270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72962" t="8426" b="15016"/>
          <a:stretch/>
        </p:blipFill>
        <p:spPr>
          <a:xfrm>
            <a:off x="2886139" y="3645486"/>
            <a:ext cx="2113697" cy="3114680"/>
          </a:xfrm>
          <a:prstGeom prst="rect">
            <a:avLst/>
          </a:prstGeom>
        </p:spPr>
      </p:pic>
      <p:sp>
        <p:nvSpPr>
          <p:cNvPr id="14" name="TextBox 13"/>
          <p:cNvSpPr txBox="1"/>
          <p:nvPr/>
        </p:nvSpPr>
        <p:spPr>
          <a:xfrm>
            <a:off x="9128760" y="3853617"/>
            <a:ext cx="2808669" cy="1200329"/>
          </a:xfrm>
          <a:prstGeom prst="rect">
            <a:avLst/>
          </a:prstGeom>
          <a:noFill/>
        </p:spPr>
        <p:txBody>
          <a:bodyPr wrap="square" rtlCol="0">
            <a:spAutoFit/>
          </a:bodyPr>
          <a:lstStyle/>
          <a:p>
            <a:r>
              <a:rPr lang="en-US" dirty="0"/>
              <a:t>Each pair must create sentences with at least 8 total words (including vocabulary word).</a:t>
            </a:r>
          </a:p>
        </p:txBody>
      </p:sp>
    </p:spTree>
    <p:extLst>
      <p:ext uri="{BB962C8B-B14F-4D97-AF65-F5344CB8AC3E}">
        <p14:creationId xmlns:p14="http://schemas.microsoft.com/office/powerpoint/2010/main" val="765510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e result for student group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b="8000"/>
          <a:stretch/>
        </p:blipFill>
        <p:spPr bwMode="auto">
          <a:xfrm>
            <a:off x="5205169" y="256641"/>
            <a:ext cx="6743746" cy="65802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95528" y="343633"/>
            <a:ext cx="5102352" cy="1463040"/>
          </a:xfrm>
        </p:spPr>
        <p:txBody>
          <a:bodyPr/>
          <a:lstStyle/>
          <a:p>
            <a:r>
              <a:rPr lang="en-US" dirty="0">
                <a:solidFill>
                  <a:srgbClr val="00508B"/>
                </a:solidFill>
                <a:latin typeface="Abadi MT Condensed Extra Bold" charset="0"/>
                <a:ea typeface="Abadi MT Condensed Extra Bold" charset="0"/>
                <a:cs typeface="Abadi MT Condensed Extra Bold" charset="0"/>
              </a:rPr>
              <a:t>Group 4</a:t>
            </a:r>
            <a:endParaRPr lang="en-US" dirty="0"/>
          </a:p>
        </p:txBody>
      </p:sp>
      <p:sp>
        <p:nvSpPr>
          <p:cNvPr id="6" name="Oval 5"/>
          <p:cNvSpPr/>
          <p:nvPr/>
        </p:nvSpPr>
        <p:spPr>
          <a:xfrm>
            <a:off x="8991599" y="3716008"/>
            <a:ext cx="2819401" cy="30048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5529" y="1499975"/>
            <a:ext cx="4204308" cy="1477328"/>
          </a:xfrm>
          <a:prstGeom prst="rect">
            <a:avLst/>
          </a:prstGeom>
          <a:noFill/>
        </p:spPr>
        <p:txBody>
          <a:bodyPr wrap="square" rtlCol="0">
            <a:spAutoFit/>
          </a:bodyPr>
          <a:lstStyle/>
          <a:p>
            <a:r>
              <a:rPr lang="en-US" dirty="0"/>
              <a:t>These students work with partners to spell out the vocabulary words from the book with the </a:t>
            </a:r>
            <a:r>
              <a:rPr lang="en-US" dirty="0" err="1"/>
              <a:t>Bananagrams</a:t>
            </a:r>
            <a:r>
              <a:rPr lang="en-US" dirty="0"/>
              <a:t> and complete the crossword puzzle worksheet.</a:t>
            </a:r>
          </a:p>
        </p:txBody>
      </p:sp>
      <p:sp>
        <p:nvSpPr>
          <p:cNvPr id="13" name="Rounded Rectangle 12"/>
          <p:cNvSpPr/>
          <p:nvPr/>
        </p:nvSpPr>
        <p:spPr>
          <a:xfrm>
            <a:off x="8355684" y="1853004"/>
            <a:ext cx="3375297" cy="160647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35843" y="1853004"/>
            <a:ext cx="3373751" cy="1477328"/>
          </a:xfrm>
          <a:prstGeom prst="rect">
            <a:avLst/>
          </a:prstGeom>
          <a:noFill/>
        </p:spPr>
        <p:txBody>
          <a:bodyPr wrap="square" rtlCol="0">
            <a:spAutoFit/>
          </a:bodyPr>
          <a:lstStyle/>
          <a:p>
            <a:r>
              <a:rPr lang="en-US" dirty="0"/>
              <a:t>After completing the worksheet, students continue to build onto the crossword puzzle with new words with the </a:t>
            </a:r>
            <a:r>
              <a:rPr lang="en-US" dirty="0" err="1"/>
              <a:t>Bananagrams</a:t>
            </a:r>
            <a:r>
              <a:rPr lang="en-US" dirty="0"/>
              <a: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5969" t="18718" b="32686"/>
          <a:stretch/>
        </p:blipFill>
        <p:spPr>
          <a:xfrm>
            <a:off x="549364" y="3598663"/>
            <a:ext cx="2661639" cy="187816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309">
            <a:off x="4266256" y="2610631"/>
            <a:ext cx="3144687" cy="3854228"/>
          </a:xfrm>
          <a:prstGeom prst="rect">
            <a:avLst/>
          </a:prstGeom>
        </p:spPr>
      </p:pic>
      <p:sp>
        <p:nvSpPr>
          <p:cNvPr id="9" name="Curved Right Arrow 8"/>
          <p:cNvSpPr/>
          <p:nvPr/>
        </p:nvSpPr>
        <p:spPr>
          <a:xfrm>
            <a:off x="2964838" y="2635115"/>
            <a:ext cx="1638298" cy="2439452"/>
          </a:xfrm>
          <a:prstGeom prst="curv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191938" y="5809412"/>
            <a:ext cx="1362542" cy="853332"/>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52001" t="18718" r="24600" b="32686"/>
          <a:stretch/>
        </p:blipFill>
        <p:spPr>
          <a:xfrm>
            <a:off x="2494578" y="5164069"/>
            <a:ext cx="1656798" cy="1200663"/>
          </a:xfrm>
          <a:prstGeom prst="rect">
            <a:avLst/>
          </a:prstGeom>
        </p:spPr>
      </p:pic>
    </p:spTree>
    <p:extLst>
      <p:ext uri="{BB962C8B-B14F-4D97-AF65-F5344CB8AC3E}">
        <p14:creationId xmlns:p14="http://schemas.microsoft.com/office/powerpoint/2010/main" val="269547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Where are your students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916" y="1325880"/>
            <a:ext cx="4368909" cy="5532120"/>
          </a:xfrm>
          <a:prstGeom prst="rect">
            <a:avLst/>
          </a:prstGeom>
        </p:spPr>
      </p:pic>
      <p:pic>
        <p:nvPicPr>
          <p:cNvPr id="7" name="Picture 6"/>
          <p:cNvPicPr>
            <a:picLocks noChangeAspect="1"/>
          </p:cNvPicPr>
          <p:nvPr/>
        </p:nvPicPr>
        <p:blipFill>
          <a:blip r:embed="rId3"/>
          <a:stretch>
            <a:fillRect/>
          </a:stretch>
        </p:blipFill>
        <p:spPr>
          <a:xfrm>
            <a:off x="-12783" y="1168352"/>
            <a:ext cx="2340225" cy="23367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126" y="1233116"/>
            <a:ext cx="2260150" cy="220717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8483"/>
          <a:stretch/>
        </p:blipFill>
        <p:spPr>
          <a:xfrm>
            <a:off x="7923276" y="1233116"/>
            <a:ext cx="4274820" cy="5624884"/>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10239648" y="221742"/>
            <a:ext cx="1777199" cy="1165860"/>
          </a:xfrm>
          <a:prstGeom prst="rect">
            <a:avLst/>
          </a:prstGeom>
        </p:spPr>
      </p:pic>
    </p:spTree>
    <p:extLst>
      <p:ext uri="{BB962C8B-B14F-4D97-AF65-F5344CB8AC3E}">
        <p14:creationId xmlns:p14="http://schemas.microsoft.com/office/powerpoint/2010/main" val="862554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68" y="316466"/>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Transitioning students from DECODE to DEVELOP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092" y="1887592"/>
            <a:ext cx="3925305" cy="4970408"/>
          </a:xfrm>
          <a:prstGeom prst="rect">
            <a:avLst/>
          </a:prstGeom>
        </p:spPr>
      </p:pic>
      <p:pic>
        <p:nvPicPr>
          <p:cNvPr id="7" name="Picture 6"/>
          <p:cNvPicPr>
            <a:picLocks noChangeAspect="1"/>
          </p:cNvPicPr>
          <p:nvPr/>
        </p:nvPicPr>
        <p:blipFill>
          <a:blip r:embed="rId3"/>
          <a:stretch>
            <a:fillRect/>
          </a:stretch>
        </p:blipFill>
        <p:spPr>
          <a:xfrm>
            <a:off x="0" y="2616152"/>
            <a:ext cx="2340225" cy="23367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770" y="2680915"/>
            <a:ext cx="2260150" cy="220717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8483"/>
          <a:stretch/>
        </p:blipFill>
        <p:spPr>
          <a:xfrm>
            <a:off x="8357920" y="1805030"/>
            <a:ext cx="3840175" cy="5052970"/>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10239648" y="221742"/>
            <a:ext cx="1777199" cy="1165860"/>
          </a:xfrm>
          <a:prstGeom prst="rect">
            <a:avLst/>
          </a:prstGeom>
        </p:spPr>
      </p:pic>
      <p:sp>
        <p:nvSpPr>
          <p:cNvPr id="17" name="TextBox 16"/>
          <p:cNvSpPr txBox="1"/>
          <p:nvPr/>
        </p:nvSpPr>
        <p:spPr>
          <a:xfrm>
            <a:off x="3017520" y="1702926"/>
            <a:ext cx="1463040" cy="369332"/>
          </a:xfrm>
          <a:prstGeom prst="rect">
            <a:avLst/>
          </a:prstGeom>
          <a:noFill/>
        </p:spPr>
        <p:txBody>
          <a:bodyPr wrap="square" rtlCol="0">
            <a:spAutoFit/>
          </a:bodyPr>
          <a:lstStyle/>
          <a:p>
            <a:r>
              <a:rPr lang="en-US" b="1" dirty="0">
                <a:latin typeface="Abadi MT Condensed Extra Bold" charset="0"/>
                <a:ea typeface="Abadi MT Condensed Extra Bold" charset="0"/>
                <a:cs typeface="Abadi MT Condensed Extra Bold" charset="0"/>
              </a:rPr>
              <a:t>Level One</a:t>
            </a:r>
          </a:p>
        </p:txBody>
      </p:sp>
      <p:sp>
        <p:nvSpPr>
          <p:cNvPr id="18" name="TextBox 17"/>
          <p:cNvSpPr txBox="1"/>
          <p:nvPr/>
        </p:nvSpPr>
        <p:spPr>
          <a:xfrm>
            <a:off x="3017520" y="3400740"/>
            <a:ext cx="1463040" cy="369332"/>
          </a:xfrm>
          <a:prstGeom prst="rect">
            <a:avLst/>
          </a:prstGeom>
          <a:noFill/>
        </p:spPr>
        <p:txBody>
          <a:bodyPr wrap="square" rtlCol="0">
            <a:spAutoFit/>
          </a:bodyPr>
          <a:lstStyle/>
          <a:p>
            <a:r>
              <a:rPr lang="en-US" b="1" dirty="0">
                <a:latin typeface="Abadi MT Condensed Extra Bold" charset="0"/>
                <a:ea typeface="Abadi MT Condensed Extra Bold" charset="0"/>
                <a:cs typeface="Abadi MT Condensed Extra Bold" charset="0"/>
              </a:rPr>
              <a:t>Level Two</a:t>
            </a:r>
          </a:p>
        </p:txBody>
      </p:sp>
      <p:sp>
        <p:nvSpPr>
          <p:cNvPr id="19" name="TextBox 18"/>
          <p:cNvSpPr txBox="1"/>
          <p:nvPr/>
        </p:nvSpPr>
        <p:spPr>
          <a:xfrm>
            <a:off x="3169920" y="5052691"/>
            <a:ext cx="1463040" cy="369332"/>
          </a:xfrm>
          <a:prstGeom prst="rect">
            <a:avLst/>
          </a:prstGeom>
          <a:noFill/>
        </p:spPr>
        <p:txBody>
          <a:bodyPr wrap="square" rtlCol="0">
            <a:spAutoFit/>
          </a:bodyPr>
          <a:lstStyle/>
          <a:p>
            <a:r>
              <a:rPr lang="en-US" b="1">
                <a:latin typeface="Abadi MT Condensed Extra Bold" charset="0"/>
                <a:ea typeface="Abadi MT Condensed Extra Bold" charset="0"/>
                <a:cs typeface="Abadi MT Condensed Extra Bold" charset="0"/>
              </a:rPr>
              <a:t>Level Three</a:t>
            </a:r>
            <a:endParaRPr lang="en-US" b="1" dirty="0">
              <a:latin typeface="Abadi MT Condensed Extra Bold" charset="0"/>
              <a:ea typeface="Abadi MT Condensed Extra Bold" charset="0"/>
              <a:cs typeface="Abadi MT Condensed Extra Bold" charset="0"/>
            </a:endParaRPr>
          </a:p>
        </p:txBody>
      </p:sp>
      <p:sp>
        <p:nvSpPr>
          <p:cNvPr id="20" name="TextBox 19"/>
          <p:cNvSpPr txBox="1"/>
          <p:nvPr/>
        </p:nvSpPr>
        <p:spPr>
          <a:xfrm>
            <a:off x="9032191" y="1716983"/>
            <a:ext cx="1463040" cy="369332"/>
          </a:xfrm>
          <a:prstGeom prst="rect">
            <a:avLst/>
          </a:prstGeom>
          <a:noFill/>
        </p:spPr>
        <p:txBody>
          <a:bodyPr wrap="square" rtlCol="0">
            <a:spAutoFit/>
          </a:bodyPr>
          <a:lstStyle/>
          <a:p>
            <a:r>
              <a:rPr lang="en-US" b="1" dirty="0">
                <a:latin typeface="Abadi MT Condensed Extra Bold" charset="0"/>
                <a:ea typeface="Abadi MT Condensed Extra Bold" charset="0"/>
                <a:cs typeface="Abadi MT Condensed Extra Bold" charset="0"/>
              </a:rPr>
              <a:t>Level Four</a:t>
            </a:r>
          </a:p>
        </p:txBody>
      </p:sp>
      <p:sp>
        <p:nvSpPr>
          <p:cNvPr id="21" name="TextBox 20"/>
          <p:cNvSpPr txBox="1"/>
          <p:nvPr/>
        </p:nvSpPr>
        <p:spPr>
          <a:xfrm>
            <a:off x="9052712" y="3343866"/>
            <a:ext cx="1463040" cy="369332"/>
          </a:xfrm>
          <a:prstGeom prst="rect">
            <a:avLst/>
          </a:prstGeom>
          <a:noFill/>
        </p:spPr>
        <p:txBody>
          <a:bodyPr wrap="square" rtlCol="0">
            <a:spAutoFit/>
          </a:bodyPr>
          <a:lstStyle/>
          <a:p>
            <a:r>
              <a:rPr lang="en-US" b="1" dirty="0">
                <a:latin typeface="Abadi MT Condensed Extra Bold" charset="0"/>
                <a:ea typeface="Abadi MT Condensed Extra Bold" charset="0"/>
                <a:cs typeface="Abadi MT Condensed Extra Bold" charset="0"/>
              </a:rPr>
              <a:t>Level Five</a:t>
            </a:r>
          </a:p>
        </p:txBody>
      </p:sp>
      <p:sp>
        <p:nvSpPr>
          <p:cNvPr id="22" name="TextBox 21"/>
          <p:cNvSpPr txBox="1"/>
          <p:nvPr/>
        </p:nvSpPr>
        <p:spPr>
          <a:xfrm>
            <a:off x="8948928" y="4948910"/>
            <a:ext cx="1463040" cy="369332"/>
          </a:xfrm>
          <a:prstGeom prst="rect">
            <a:avLst/>
          </a:prstGeom>
          <a:noFill/>
        </p:spPr>
        <p:txBody>
          <a:bodyPr wrap="square" rtlCol="0">
            <a:spAutoFit/>
          </a:bodyPr>
          <a:lstStyle/>
          <a:p>
            <a:r>
              <a:rPr lang="en-US" b="1" dirty="0">
                <a:latin typeface="Abadi MT Condensed Extra Bold" charset="0"/>
                <a:ea typeface="Abadi MT Condensed Extra Bold" charset="0"/>
                <a:cs typeface="Abadi MT Condensed Extra Bold" charset="0"/>
              </a:rPr>
              <a:t>Level Six</a:t>
            </a:r>
          </a:p>
        </p:txBody>
      </p:sp>
    </p:spTree>
    <p:extLst>
      <p:ext uri="{BB962C8B-B14F-4D97-AF65-F5344CB8AC3E}">
        <p14:creationId xmlns:p14="http://schemas.microsoft.com/office/powerpoint/2010/main" val="73971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Strategies for starting or ending a lesson</a:t>
            </a:r>
            <a:endParaRPr lang="en-US" dirty="0"/>
          </a:p>
        </p:txBody>
      </p:sp>
      <p:sp>
        <p:nvSpPr>
          <p:cNvPr id="3" name="Content Placeholder 2"/>
          <p:cNvSpPr>
            <a:spLocks noGrp="1"/>
          </p:cNvSpPr>
          <p:nvPr>
            <p:ph idx="1"/>
          </p:nvPr>
        </p:nvSpPr>
        <p:spPr>
          <a:xfrm>
            <a:off x="1069848" y="2121408"/>
            <a:ext cx="5635752" cy="4050792"/>
          </a:xfrm>
        </p:spPr>
        <p:txBody>
          <a:bodyPr>
            <a:normAutofit/>
          </a:bodyPr>
          <a:lstStyle/>
          <a:p>
            <a:r>
              <a:rPr lang="en-US" sz="2500" dirty="0"/>
              <a:t>Read aloud from a chapter book (short discussion).</a:t>
            </a:r>
          </a:p>
          <a:p>
            <a:r>
              <a:rPr lang="en-US" sz="2500" dirty="0"/>
              <a:t>Mini phonics lesson that corresponds with the book being read.  </a:t>
            </a:r>
          </a:p>
          <a:p>
            <a:pPr lvl="1"/>
            <a:r>
              <a:rPr lang="en-US" sz="2500" dirty="0"/>
              <a:t>Explain.  Model with an example. Ask students to practice with you (whole group).</a:t>
            </a:r>
          </a:p>
          <a:p>
            <a:r>
              <a:rPr lang="en-US" sz="2500" b="1" dirty="0"/>
              <a:t>Exit Ticket:  </a:t>
            </a:r>
            <a:r>
              <a:rPr lang="en-US" sz="2500" dirty="0"/>
              <a:t>Write down (or tell me) on a slip of paper, what you learned today about </a:t>
            </a:r>
            <a:r>
              <a:rPr lang="en-US" sz="2500" dirty="0" err="1"/>
              <a:t>ea</a:t>
            </a:r>
            <a:r>
              <a:rPr lang="en-US" sz="2500" dirty="0"/>
              <a:t> and </a:t>
            </a:r>
            <a:r>
              <a:rPr lang="en-US" sz="2500" dirty="0" err="1"/>
              <a:t>ee</a:t>
            </a:r>
            <a:r>
              <a:rPr lang="en-US" sz="2500" dirty="0"/>
              <a:t> words.</a:t>
            </a:r>
          </a:p>
        </p:txBody>
      </p:sp>
      <p:pic>
        <p:nvPicPr>
          <p:cNvPr id="30722" name="Picture 2" descr="mage result for exit ti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960" y="1905000"/>
            <a:ext cx="51206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9494520" y="5436108"/>
            <a:ext cx="1777199" cy="11658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44" y="1743905"/>
            <a:ext cx="10950256" cy="3483415"/>
          </a:xfrm>
          <a:prstGeom prst="rect">
            <a:avLst/>
          </a:prstGeom>
        </p:spPr>
      </p:pic>
    </p:spTree>
    <p:extLst>
      <p:ext uri="{BB962C8B-B14F-4D97-AF65-F5344CB8AC3E}">
        <p14:creationId xmlns:p14="http://schemas.microsoft.com/office/powerpoint/2010/main" val="21466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7110327" cy="1609344"/>
          </a:xfrm>
        </p:spPr>
        <p:txBody>
          <a:bodyPr>
            <a:normAutofit/>
          </a:bodyPr>
          <a:lstStyle/>
          <a:p>
            <a:r>
              <a:rPr lang="en-US" dirty="0">
                <a:solidFill>
                  <a:srgbClr val="00508B"/>
                </a:solidFill>
                <a:latin typeface="Abadi MT Condensed Extra Bold" charset="0"/>
                <a:ea typeface="Abadi MT Condensed Extra Bold" charset="0"/>
                <a:cs typeface="Abadi MT Condensed Extra Bold" charset="0"/>
              </a:rPr>
              <a:t>How to teach more comprehension?</a:t>
            </a:r>
            <a:endParaRPr lang="en-US" dirty="0"/>
          </a:p>
        </p:txBody>
      </p:sp>
      <p:sp>
        <p:nvSpPr>
          <p:cNvPr id="3" name="Content Placeholder 2"/>
          <p:cNvSpPr>
            <a:spLocks noGrp="1"/>
          </p:cNvSpPr>
          <p:nvPr>
            <p:ph idx="1"/>
          </p:nvPr>
        </p:nvSpPr>
        <p:spPr>
          <a:xfrm>
            <a:off x="841248" y="2468880"/>
            <a:ext cx="5559552" cy="4133088"/>
          </a:xfrm>
        </p:spPr>
        <p:txBody>
          <a:bodyPr>
            <a:normAutofit/>
          </a:bodyPr>
          <a:lstStyle/>
          <a:p>
            <a:r>
              <a:rPr lang="en-US" dirty="0">
                <a:latin typeface="Arial" charset="0"/>
                <a:ea typeface="Arial" charset="0"/>
                <a:cs typeface="Arial" charset="0"/>
              </a:rPr>
              <a:t>Because many of our secondary students are still on the basic phonics level of reading, it is difficult for us to teach higher-level comprehension skills that our students so desperately need. </a:t>
            </a:r>
          </a:p>
          <a:p>
            <a:r>
              <a:rPr lang="en-US" b="1" dirty="0">
                <a:latin typeface="Arial" charset="0"/>
                <a:ea typeface="Arial" charset="0"/>
                <a:cs typeface="Arial" charset="0"/>
              </a:rPr>
              <a:t>Read aloud to our students on a regular basis.  </a:t>
            </a:r>
          </a:p>
          <a:p>
            <a:r>
              <a:rPr lang="en-US" dirty="0">
                <a:latin typeface="Arial" charset="0"/>
                <a:ea typeface="Arial" charset="0"/>
                <a:cs typeface="Arial" charset="0"/>
              </a:rPr>
              <a:t>Article about the importance of reading aloud to older students:  </a:t>
            </a:r>
          </a:p>
          <a:p>
            <a:r>
              <a:rPr lang="en-US" dirty="0">
                <a:latin typeface="Arial" charset="0"/>
                <a:ea typeface="Arial" charset="0"/>
                <a:cs typeface="Arial" charset="0"/>
                <a:hlinkClick r:id="rId2"/>
              </a:rPr>
              <a:t>https://www.commonsensemedia.org/blog/10-reasons-you-should-read-aloud-to-big-kids-too</a:t>
            </a:r>
            <a:r>
              <a:rPr lang="en-US" dirty="0">
                <a:latin typeface="Arial" charset="0"/>
                <a:ea typeface="Arial" charset="0"/>
                <a:cs typeface="Arial" charset="0"/>
              </a:rPr>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9494520" y="5436108"/>
            <a:ext cx="1777199" cy="1165860"/>
          </a:xfrm>
          <a:prstGeom prst="rect">
            <a:avLst/>
          </a:prstGeom>
        </p:spPr>
      </p:pic>
      <p:pic>
        <p:nvPicPr>
          <p:cNvPr id="21506" name="Picture 2" descr="mage result for black teacher reading a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720" y="329755"/>
            <a:ext cx="5419559" cy="2845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95979" y="3270010"/>
            <a:ext cx="5273040" cy="2308324"/>
          </a:xfrm>
          <a:prstGeom prst="rect">
            <a:avLst/>
          </a:prstGeom>
          <a:noFill/>
        </p:spPr>
        <p:txBody>
          <a:bodyPr wrap="square" rtlCol="0">
            <a:spAutoFit/>
          </a:bodyPr>
          <a:lstStyle/>
          <a:p>
            <a:r>
              <a:rPr lang="en-US" dirty="0">
                <a:latin typeface="Arial" charset="0"/>
                <a:ea typeface="Arial" charset="0"/>
                <a:cs typeface="Arial" charset="0"/>
              </a:rPr>
              <a:t>Exposing our students to chapter books with content that is at their age and cognitive level (but too difficult for their actual reading level) enables our students to gain the benefits of learning to think while they “read/listen" and to develop comprehension skills—even though they can’t read chapter books yet.</a:t>
            </a:r>
          </a:p>
          <a:p>
            <a:endParaRPr lang="en-US" dirty="0"/>
          </a:p>
        </p:txBody>
      </p:sp>
    </p:spTree>
    <p:extLst>
      <p:ext uri="{BB962C8B-B14F-4D97-AF65-F5344CB8AC3E}">
        <p14:creationId xmlns:p14="http://schemas.microsoft.com/office/powerpoint/2010/main" val="121720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40" y="298704"/>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Reading Aloud to your students</a:t>
            </a:r>
            <a:endParaRPr lang="en-US" dirty="0"/>
          </a:p>
        </p:txBody>
      </p:sp>
      <p:sp>
        <p:nvSpPr>
          <p:cNvPr id="3" name="Content Placeholder 2"/>
          <p:cNvSpPr>
            <a:spLocks noGrp="1"/>
          </p:cNvSpPr>
          <p:nvPr>
            <p:ph idx="1"/>
          </p:nvPr>
        </p:nvSpPr>
        <p:spPr>
          <a:xfrm>
            <a:off x="490728" y="1908048"/>
            <a:ext cx="8317992" cy="4447032"/>
          </a:xfrm>
        </p:spPr>
        <p:txBody>
          <a:bodyPr>
            <a:normAutofit/>
          </a:bodyPr>
          <a:lstStyle/>
          <a:p>
            <a:r>
              <a:rPr lang="en-US" dirty="0"/>
              <a:t>If reading aloud to your students is a challenge for you or intimidating, you can often find books read aloud on YouTube that you can play for your students from your phone on high volume or a computer with speakers.  </a:t>
            </a:r>
          </a:p>
          <a:p>
            <a:r>
              <a:rPr lang="en-US" dirty="0"/>
              <a:t>You can play a few minutes (5-12 min) every day for your students at the beginning of each class period and then facilitate a short discussion about what they listened to each day.  </a:t>
            </a:r>
          </a:p>
          <a:p>
            <a:r>
              <a:rPr lang="en-US" dirty="0"/>
              <a:t>Even though your students may balk at this practice at first, I have witnessed how this changes over time and with consistency as students warm up to the idea—and end up LOVING it!  </a:t>
            </a:r>
          </a:p>
          <a:p>
            <a:r>
              <a:rPr lang="en-US" dirty="0"/>
              <a:t>When my students started enjoying this part of the lesson, they were motivated to show up on time for class (because they didn't want to miss the read aloud) and didn't want to be absent to school (for fear of missing out on what would happen next in the book).</a:t>
            </a:r>
          </a:p>
        </p:txBody>
      </p:sp>
      <p:pic>
        <p:nvPicPr>
          <p:cNvPr id="22530" name="Picture 2" descr="mage result for youtub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720" y="1720596"/>
            <a:ext cx="2990881" cy="1654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180" y="3078480"/>
            <a:ext cx="2687320" cy="2687320"/>
          </a:xfrm>
          <a:prstGeom prst="rect">
            <a:avLst/>
          </a:prstGeom>
        </p:spPr>
      </p:pic>
    </p:spTree>
    <p:extLst>
      <p:ext uri="{BB962C8B-B14F-4D97-AF65-F5344CB8AC3E}">
        <p14:creationId xmlns:p14="http://schemas.microsoft.com/office/powerpoint/2010/main" val="107627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00508B"/>
                </a:solidFill>
                <a:latin typeface="Abadi MT Condensed Extra Bold" charset="0"/>
                <a:ea typeface="Abadi MT Condensed Extra Bold" charset="0"/>
                <a:cs typeface="Abadi MT Condensed Extra Bold" charset="0"/>
              </a:rPr>
              <a:t>Introductions</a:t>
            </a:r>
            <a:endParaRPr lang="en-US" sz="4267" dirty="0">
              <a:solidFill>
                <a:schemeClr val="accent1">
                  <a:lumMod val="50000"/>
                </a:schemeClr>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189385" y="2459347"/>
            <a:ext cx="8596668" cy="3172827"/>
          </a:xfrm>
          <a:prstGeom prst="rect">
            <a:avLst/>
          </a:prstGeom>
        </p:spPr>
        <p:txBody>
          <a:bodyPr>
            <a:normAutofit/>
          </a:bodyPr>
          <a:lstStyle/>
          <a:p>
            <a:r>
              <a:rPr lang="en-US" sz="3333" dirty="0">
                <a:latin typeface="Arial Rounded MT Bold" charset="0"/>
                <a:ea typeface="Arial Rounded MT Bold" charset="0"/>
                <a:cs typeface="Arial Rounded MT Bold" charset="0"/>
              </a:rPr>
              <a:t>My name is </a:t>
            </a:r>
            <a:r>
              <a:rPr lang="mr-IN" sz="3333" dirty="0">
                <a:latin typeface="Arial Rounded MT Bold" charset="0"/>
                <a:ea typeface="Arial Rounded MT Bold" charset="0"/>
                <a:cs typeface="Arial Rounded MT Bold" charset="0"/>
              </a:rPr>
              <a:t>…</a:t>
            </a:r>
            <a:r>
              <a:rPr lang="en-US" sz="3333" dirty="0">
                <a:latin typeface="Arial Rounded MT Bold" charset="0"/>
                <a:ea typeface="Arial Rounded MT Bold" charset="0"/>
                <a:cs typeface="Arial Rounded MT Bold" charset="0"/>
              </a:rPr>
              <a:t>?</a:t>
            </a:r>
          </a:p>
          <a:p>
            <a:r>
              <a:rPr lang="en-US" sz="3333" dirty="0">
                <a:latin typeface="Arial Rounded MT Bold" charset="0"/>
                <a:ea typeface="Arial Rounded MT Bold" charset="0"/>
                <a:cs typeface="Arial Rounded MT Bold" charset="0"/>
              </a:rPr>
              <a:t>At which school do I teach?</a:t>
            </a:r>
          </a:p>
          <a:p>
            <a:r>
              <a:rPr lang="en-US" sz="3333" dirty="0">
                <a:latin typeface="Arial Rounded MT Bold" charset="0"/>
                <a:ea typeface="Arial Rounded MT Bold" charset="0"/>
                <a:cs typeface="Arial Rounded MT Bold" charset="0"/>
              </a:rPr>
              <a:t>What form(s) I teach?</a:t>
            </a:r>
          </a:p>
          <a:p>
            <a:r>
              <a:rPr lang="en-US" sz="3600" dirty="0">
                <a:latin typeface="Chalkboard SE" charset="0"/>
                <a:ea typeface="Chalkboard SE" charset="0"/>
                <a:cs typeface="Chalkboard SE" charset="0"/>
              </a:rPr>
              <a:t>What is your favorite book?</a:t>
            </a:r>
          </a:p>
          <a:p>
            <a:endParaRPr lang="en-US" sz="3333" dirty="0">
              <a:latin typeface="Arial Rounded MT Bold" charset="0"/>
              <a:ea typeface="Arial Rounded MT Bold" charset="0"/>
              <a:cs typeface="Arial Rounded MT Bold" charset="0"/>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114472" y="587043"/>
            <a:ext cx="2227724" cy="13494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1123" y="2267760"/>
            <a:ext cx="4013200" cy="3556000"/>
          </a:xfrm>
          <a:prstGeom prst="rect">
            <a:avLst/>
          </a:prstGeom>
        </p:spPr>
      </p:pic>
    </p:spTree>
    <p:extLst>
      <p:ext uri="{BB962C8B-B14F-4D97-AF65-F5344CB8AC3E}">
        <p14:creationId xmlns:p14="http://schemas.microsoft.com/office/powerpoint/2010/main" val="76051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Class discussion to facilitate comprehension</a:t>
            </a:r>
            <a:endParaRPr lang="en-US" dirty="0"/>
          </a:p>
        </p:txBody>
      </p:sp>
      <p:sp>
        <p:nvSpPr>
          <p:cNvPr id="3" name="Content Placeholder 2"/>
          <p:cNvSpPr>
            <a:spLocks noGrp="1"/>
          </p:cNvSpPr>
          <p:nvPr>
            <p:ph idx="1"/>
          </p:nvPr>
        </p:nvSpPr>
        <p:spPr>
          <a:xfrm>
            <a:off x="1069848" y="2636520"/>
            <a:ext cx="4492752" cy="3535680"/>
          </a:xfrm>
        </p:spPr>
        <p:txBody>
          <a:bodyPr/>
          <a:lstStyle/>
          <a:p>
            <a:r>
              <a:rPr lang="en-US" dirty="0"/>
              <a:t>To facilitate class discussions about the read aloud, the bookmarks (p. 26) from the PDF are excellent prompts to get your reluctant students talking with confidence about what they listened to.  </a:t>
            </a:r>
          </a:p>
          <a:p>
            <a:r>
              <a:rPr lang="en-US" dirty="0"/>
              <a:t>These prompts should be given verbally with the expectation that responses should be given verbally too.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4040" y="-1"/>
            <a:ext cx="2540000" cy="6807791"/>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513320" y="5589270"/>
            <a:ext cx="1777199" cy="1165860"/>
          </a:xfrm>
          <a:prstGeom prst="rect">
            <a:avLst/>
          </a:prstGeom>
        </p:spPr>
      </p:pic>
      <p:pic>
        <p:nvPicPr>
          <p:cNvPr id="23554" name="Picture 2" descr="mage result for student discu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461" y="1501836"/>
            <a:ext cx="3776058" cy="196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4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87" y="598156"/>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Implementation Options: what works for you and your students?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88" y="2318992"/>
            <a:ext cx="9933650" cy="27675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20" y="1661132"/>
            <a:ext cx="2344420" cy="20442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5960" y="3705352"/>
            <a:ext cx="2606040" cy="2459907"/>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272688" y="5449062"/>
            <a:ext cx="1777199" cy="1165860"/>
          </a:xfrm>
          <a:prstGeom prst="rect">
            <a:avLst/>
          </a:prstGeom>
        </p:spPr>
      </p:pic>
    </p:spTree>
    <p:extLst>
      <p:ext uri="{BB962C8B-B14F-4D97-AF65-F5344CB8AC3E}">
        <p14:creationId xmlns:p14="http://schemas.microsoft.com/office/powerpoint/2010/main" val="975850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608" y="173317"/>
            <a:ext cx="10058400" cy="1609344"/>
          </a:xfrm>
        </p:spPr>
        <p:txBody>
          <a:bodyPr/>
          <a:lstStyle/>
          <a:p>
            <a:r>
              <a:rPr lang="en-US" dirty="0">
                <a:solidFill>
                  <a:srgbClr val="00508B"/>
                </a:solidFill>
                <a:latin typeface="Abadi MT Condensed Extra Bold" charset="0"/>
                <a:ea typeface="Abadi MT Condensed Extra Bold" charset="0"/>
                <a:cs typeface="Abadi MT Condensed Extra Bold" charset="0"/>
              </a:rPr>
              <a:t>When students own their own learning.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40" y="1471346"/>
            <a:ext cx="11515750" cy="31292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54921" y="2300313"/>
            <a:ext cx="2257374" cy="6858000"/>
          </a:xfrm>
          <a:prstGeom prst="rect">
            <a:avLst/>
          </a:prstGeom>
        </p:spPr>
      </p:pic>
      <p:sp>
        <p:nvSpPr>
          <p:cNvPr id="6" name="Rounded Rectangle 5"/>
          <p:cNvSpPr/>
          <p:nvPr/>
        </p:nvSpPr>
        <p:spPr>
          <a:xfrm>
            <a:off x="1054608" y="6141720"/>
            <a:ext cx="6858000" cy="3962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0041528" y="4975860"/>
            <a:ext cx="1777199" cy="1165860"/>
          </a:xfrm>
          <a:prstGeom prst="rect">
            <a:avLst/>
          </a:prstGeom>
        </p:spPr>
      </p:pic>
    </p:spTree>
    <p:extLst>
      <p:ext uri="{BB962C8B-B14F-4D97-AF65-F5344CB8AC3E}">
        <p14:creationId xmlns:p14="http://schemas.microsoft.com/office/powerpoint/2010/main" val="648796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13360"/>
            <a:ext cx="10058400" cy="1438656"/>
          </a:xfrm>
        </p:spPr>
        <p:txBody>
          <a:bodyPr/>
          <a:lstStyle/>
          <a:p>
            <a:r>
              <a:rPr lang="en-US" dirty="0">
                <a:solidFill>
                  <a:srgbClr val="00508B"/>
                </a:solidFill>
                <a:latin typeface="Abadi MT Condensed Extra Bold" charset="0"/>
                <a:ea typeface="Abadi MT Condensed Extra Bold" charset="0"/>
                <a:cs typeface="Abadi MT Condensed Extra Bold" charset="0"/>
              </a:rPr>
              <a:t>Pre-read, read, re-read.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30" y="1475740"/>
            <a:ext cx="10193436" cy="31877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34" r="25116" b="49486"/>
          <a:stretch/>
        </p:blipFill>
        <p:spPr>
          <a:xfrm>
            <a:off x="1097048" y="4595876"/>
            <a:ext cx="5069635" cy="210972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9426" r="24883"/>
          <a:stretch/>
        </p:blipFill>
        <p:spPr>
          <a:xfrm>
            <a:off x="6099048" y="4419600"/>
            <a:ext cx="5293032" cy="228600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0102488" y="213360"/>
            <a:ext cx="1777199" cy="1165860"/>
          </a:xfrm>
          <a:prstGeom prst="rect">
            <a:avLst/>
          </a:prstGeom>
        </p:spPr>
      </p:pic>
    </p:spTree>
    <p:extLst>
      <p:ext uri="{BB962C8B-B14F-4D97-AF65-F5344CB8AC3E}">
        <p14:creationId xmlns:p14="http://schemas.microsoft.com/office/powerpoint/2010/main" val="998198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Do remedial reading students have access to books?</a:t>
            </a:r>
            <a:endParaRPr lang="en-US" dirty="0"/>
          </a:p>
        </p:txBody>
      </p:sp>
      <p:sp>
        <p:nvSpPr>
          <p:cNvPr id="3" name="Content Placeholder 2"/>
          <p:cNvSpPr>
            <a:spLocks noGrp="1"/>
          </p:cNvSpPr>
          <p:nvPr>
            <p:ph idx="1"/>
          </p:nvPr>
        </p:nvSpPr>
        <p:spPr>
          <a:xfrm>
            <a:off x="1069848" y="2141909"/>
            <a:ext cx="10058400" cy="3733800"/>
          </a:xfrm>
        </p:spPr>
        <p:txBody>
          <a:bodyPr/>
          <a:lstStyle/>
          <a:p>
            <a:r>
              <a:rPr lang="en-US" dirty="0"/>
              <a:t>How can you provide more picture books, graphic novels, and comics from the school library to your students?</a:t>
            </a:r>
          </a:p>
          <a:p>
            <a:r>
              <a:rPr lang="en-US" dirty="0"/>
              <a:t>Will the school library loan you a stack of books for a few weeks to give students access to read ones that may interest them WITHIN your classroom?</a:t>
            </a:r>
          </a:p>
        </p:txBody>
      </p:sp>
      <p:pic>
        <p:nvPicPr>
          <p:cNvPr id="37890" name="Picture 2" descr="mage result for super man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94241">
            <a:off x="1310642" y="4008120"/>
            <a:ext cx="1707832" cy="2561748"/>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mage result for best graphic novels for k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0" y="4008809"/>
            <a:ext cx="571500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mage result for best graphic novels for kids"/>
          <p:cNvPicPr>
            <a:picLocks noChangeAspect="1" noChangeArrowheads="1"/>
          </p:cNvPicPr>
          <p:nvPr/>
        </p:nvPicPr>
        <p:blipFill rotWithShape="1">
          <a:blip r:embed="rId4">
            <a:extLst>
              <a:ext uri="{28A0092B-C50C-407E-A947-70E740481C1C}">
                <a14:useLocalDpi xmlns:a14="http://schemas.microsoft.com/office/drawing/2010/main" val="0"/>
              </a:ext>
            </a:extLst>
          </a:blip>
          <a:srcRect l="28750" t="2593" r="28958"/>
          <a:stretch/>
        </p:blipFill>
        <p:spPr bwMode="auto">
          <a:xfrm rot="273160">
            <a:off x="9615225" y="3796355"/>
            <a:ext cx="2209800" cy="2862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10102488" y="213360"/>
            <a:ext cx="1777199" cy="1165860"/>
          </a:xfrm>
          <a:prstGeom prst="rect">
            <a:avLst/>
          </a:prstGeom>
        </p:spPr>
      </p:pic>
    </p:spTree>
    <p:extLst>
      <p:ext uri="{BB962C8B-B14F-4D97-AF65-F5344CB8AC3E}">
        <p14:creationId xmlns:p14="http://schemas.microsoft.com/office/powerpoint/2010/main" val="1119417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Improve reading skills with comic books</a:t>
            </a:r>
            <a:endParaRPr lang="en-US" dirty="0"/>
          </a:p>
        </p:txBody>
      </p:sp>
      <p:sp>
        <p:nvSpPr>
          <p:cNvPr id="3" name="Content Placeholder 2"/>
          <p:cNvSpPr>
            <a:spLocks noGrp="1"/>
          </p:cNvSpPr>
          <p:nvPr>
            <p:ph idx="1"/>
          </p:nvPr>
        </p:nvSpPr>
        <p:spPr>
          <a:xfrm>
            <a:off x="1069848" y="2121408"/>
            <a:ext cx="6291072" cy="4050792"/>
          </a:xfrm>
        </p:spPr>
        <p:txBody>
          <a:bodyPr>
            <a:normAutofit lnSpcReduction="10000"/>
          </a:bodyPr>
          <a:lstStyle/>
          <a:p>
            <a:r>
              <a:rPr lang="en-US" dirty="0"/>
              <a:t>Nothing helps strengthen reading mastery more than practice. </a:t>
            </a:r>
          </a:p>
          <a:p>
            <a:r>
              <a:rPr lang="en-US" dirty="0"/>
              <a:t>Research shows that comic books and graphic novels provide students with reading practice, and students are much more motivated to read bright, colorful comics with less text.  Yet, they are still reading!</a:t>
            </a:r>
          </a:p>
          <a:p>
            <a:r>
              <a:rPr lang="en-US" dirty="0"/>
              <a:t>With graphic novels, students use text and images to make inferences and synthesize information, both of which are abstract and challenging skills for readers. </a:t>
            </a:r>
          </a:p>
          <a:p>
            <a:r>
              <a:rPr lang="en-US" dirty="0"/>
              <a:t>Could free, independent reading (with comics and graphic novels) be one of your rotation stations?</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102488" y="5006340"/>
            <a:ext cx="1777199" cy="1165860"/>
          </a:xfrm>
          <a:prstGeom prst="rect">
            <a:avLst/>
          </a:prstGeom>
        </p:spPr>
      </p:pic>
      <p:pic>
        <p:nvPicPr>
          <p:cNvPr id="38914" name="Picture 2" descr="mage result for comic books for k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920" y="2421521"/>
            <a:ext cx="4560147" cy="225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87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Phonemic Awareness Strategies, p. 18</a:t>
            </a:r>
            <a:endParaRPr lang="en-US" dirty="0"/>
          </a:p>
        </p:txBody>
      </p:sp>
      <p:sp>
        <p:nvSpPr>
          <p:cNvPr id="3" name="Content Placeholder 2"/>
          <p:cNvSpPr>
            <a:spLocks noGrp="1"/>
          </p:cNvSpPr>
          <p:nvPr>
            <p:ph idx="1"/>
          </p:nvPr>
        </p:nvSpPr>
        <p:spPr/>
        <p:txBody>
          <a:bodyPr/>
          <a:lstStyle/>
          <a:p>
            <a:r>
              <a:rPr lang="en-US" dirty="0"/>
              <a:t>Look underneath your chair for the following Phonemic Awareness strategies.  </a:t>
            </a:r>
          </a:p>
          <a:p>
            <a:r>
              <a:rPr lang="en-US" dirty="0"/>
              <a:t>If you have one of the following, read your strategy out to the whole group.</a:t>
            </a:r>
          </a:p>
          <a:p>
            <a:endParaRPr lang="en-US" dirty="0"/>
          </a:p>
          <a:p>
            <a:r>
              <a:rPr lang="en-US" b="1" dirty="0"/>
              <a:t>1.  Rhyme identification</a:t>
            </a:r>
          </a:p>
          <a:p>
            <a:r>
              <a:rPr lang="en-US" b="1" dirty="0"/>
              <a:t>2.  Matching activity</a:t>
            </a:r>
          </a:p>
          <a:p>
            <a:r>
              <a:rPr lang="en-US" b="1" dirty="0"/>
              <a:t>3.  Round-robin activity</a:t>
            </a:r>
          </a:p>
          <a:p>
            <a:r>
              <a:rPr lang="en-US" b="1" dirty="0"/>
              <a:t>4.  Word parts recognition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4120" y="2937189"/>
            <a:ext cx="3942080" cy="3783651"/>
          </a:xfrm>
          <a:prstGeom prst="rect">
            <a:avLst/>
          </a:prstGeom>
        </p:spPr>
      </p:pic>
      <p:sp>
        <p:nvSpPr>
          <p:cNvPr id="5" name="Cloud Callout 4"/>
          <p:cNvSpPr/>
          <p:nvPr/>
        </p:nvSpPr>
        <p:spPr>
          <a:xfrm flipH="1">
            <a:off x="5090160" y="2909757"/>
            <a:ext cx="3398520" cy="18897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75960" y="3108960"/>
            <a:ext cx="2712720" cy="1477328"/>
          </a:xfrm>
          <a:prstGeom prst="rect">
            <a:avLst/>
          </a:prstGeom>
          <a:noFill/>
        </p:spPr>
        <p:txBody>
          <a:bodyPr wrap="square" rtlCol="0">
            <a:spAutoFit/>
          </a:bodyPr>
          <a:lstStyle/>
          <a:p>
            <a:r>
              <a:rPr lang="en-US" dirty="0">
                <a:solidFill>
                  <a:schemeClr val="bg1"/>
                </a:solidFill>
              </a:rPr>
              <a:t>How can I use the resources from the kit to make these strategies more hands-on and fun?</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64128" y="5433060"/>
            <a:ext cx="1777199" cy="1165860"/>
          </a:xfrm>
          <a:prstGeom prst="rect">
            <a:avLst/>
          </a:prstGeom>
        </p:spPr>
      </p:pic>
    </p:spTree>
    <p:extLst>
      <p:ext uri="{BB962C8B-B14F-4D97-AF65-F5344CB8AC3E}">
        <p14:creationId xmlns:p14="http://schemas.microsoft.com/office/powerpoint/2010/main" val="822958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Phonics Strategies, p. 18-19</a:t>
            </a:r>
            <a:endParaRPr lang="en-US" dirty="0"/>
          </a:p>
        </p:txBody>
      </p:sp>
      <p:sp>
        <p:nvSpPr>
          <p:cNvPr id="3" name="Content Placeholder 2"/>
          <p:cNvSpPr>
            <a:spLocks noGrp="1"/>
          </p:cNvSpPr>
          <p:nvPr>
            <p:ph idx="1"/>
          </p:nvPr>
        </p:nvSpPr>
        <p:spPr>
          <a:xfrm>
            <a:off x="1069848" y="2121408"/>
            <a:ext cx="8805672" cy="4050792"/>
          </a:xfrm>
        </p:spPr>
        <p:txBody>
          <a:bodyPr/>
          <a:lstStyle/>
          <a:p>
            <a:r>
              <a:rPr lang="en-US" dirty="0"/>
              <a:t>Look underneath your chair for the following Phonics strategies.  </a:t>
            </a:r>
          </a:p>
          <a:p>
            <a:r>
              <a:rPr lang="en-US" dirty="0"/>
              <a:t>If you have one of the following, read your strategy out to the whole group.</a:t>
            </a:r>
          </a:p>
          <a:p>
            <a:endParaRPr lang="en-US" dirty="0"/>
          </a:p>
          <a:p>
            <a:r>
              <a:rPr lang="en-US" b="1" dirty="0"/>
              <a:t>1.  Letter Hunt</a:t>
            </a:r>
          </a:p>
          <a:p>
            <a:r>
              <a:rPr lang="en-US" b="1" dirty="0"/>
              <a:t>2.  Word lists</a:t>
            </a:r>
          </a:p>
          <a:p>
            <a:r>
              <a:rPr lang="en-US" b="1" dirty="0"/>
              <a:t>3.  Word descriptions</a:t>
            </a:r>
          </a:p>
        </p:txBody>
      </p:sp>
      <p:pic>
        <p:nvPicPr>
          <p:cNvPr id="39938" name="Picture 2" descr="mage result for think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360" y="3004276"/>
            <a:ext cx="2731008" cy="3548924"/>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9189720" y="807720"/>
            <a:ext cx="2731008" cy="20136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683496" y="1289304"/>
            <a:ext cx="2020824" cy="1200329"/>
          </a:xfrm>
          <a:prstGeom prst="rect">
            <a:avLst/>
          </a:prstGeom>
          <a:noFill/>
        </p:spPr>
        <p:txBody>
          <a:bodyPr wrap="square" rtlCol="0">
            <a:spAutoFit/>
          </a:bodyPr>
          <a:lstStyle/>
          <a:p>
            <a:r>
              <a:rPr lang="en-US" dirty="0"/>
              <a:t>Could I use these strategies as a learning station rotation?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060" y="2868640"/>
            <a:ext cx="2857500" cy="2857500"/>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238077" y="5391150"/>
            <a:ext cx="1777199" cy="1165860"/>
          </a:xfrm>
          <a:prstGeom prst="rect">
            <a:avLst/>
          </a:prstGeom>
        </p:spPr>
      </p:pic>
    </p:spTree>
    <p:extLst>
      <p:ext uri="{BB962C8B-B14F-4D97-AF65-F5344CB8AC3E}">
        <p14:creationId xmlns:p14="http://schemas.microsoft.com/office/powerpoint/2010/main" val="1903671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Comprehension Strategies, p. 19-20</a:t>
            </a:r>
            <a:endParaRPr lang="en-US" dirty="0"/>
          </a:p>
        </p:txBody>
      </p:sp>
      <p:sp>
        <p:nvSpPr>
          <p:cNvPr id="3" name="Content Placeholder 2"/>
          <p:cNvSpPr>
            <a:spLocks noGrp="1"/>
          </p:cNvSpPr>
          <p:nvPr>
            <p:ph idx="1"/>
          </p:nvPr>
        </p:nvSpPr>
        <p:spPr>
          <a:xfrm>
            <a:off x="1296816" y="2093976"/>
            <a:ext cx="8805672" cy="4050792"/>
          </a:xfrm>
        </p:spPr>
        <p:txBody>
          <a:bodyPr/>
          <a:lstStyle/>
          <a:p>
            <a:r>
              <a:rPr lang="en-US" dirty="0"/>
              <a:t>Look underneath your chair for the following Comprehension strategies.  </a:t>
            </a:r>
          </a:p>
          <a:p>
            <a:r>
              <a:rPr lang="en-US" dirty="0"/>
              <a:t>If you have one of the following, read your strategy out to the whole group.</a:t>
            </a:r>
          </a:p>
          <a:p>
            <a:endParaRPr lang="en-US" dirty="0"/>
          </a:p>
          <a:p>
            <a:r>
              <a:rPr lang="en-US" b="1" dirty="0"/>
              <a:t>1.  Preview the text</a:t>
            </a:r>
          </a:p>
          <a:p>
            <a:r>
              <a:rPr lang="en-US" b="1" dirty="0"/>
              <a:t>2.  Listen-read-discuss</a:t>
            </a:r>
          </a:p>
          <a:p>
            <a:r>
              <a:rPr lang="en-US" b="1" dirty="0"/>
              <a:t>3.  Exit slips</a:t>
            </a: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294733" y="5417820"/>
            <a:ext cx="1777199" cy="1165860"/>
          </a:xfrm>
          <a:prstGeom prst="rect">
            <a:avLst/>
          </a:prstGeom>
        </p:spPr>
      </p:pic>
      <p:pic>
        <p:nvPicPr>
          <p:cNvPr id="40966" name="Picture 6" descr="mage result for black student reading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33163"/>
          <a:stretch/>
        </p:blipFill>
        <p:spPr bwMode="auto">
          <a:xfrm>
            <a:off x="6314179" y="3693977"/>
            <a:ext cx="3073662" cy="302686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961092" y="2857008"/>
            <a:ext cx="2368364" cy="1066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98996" y="3201900"/>
            <a:ext cx="1916976" cy="369332"/>
          </a:xfrm>
          <a:prstGeom prst="rect">
            <a:avLst/>
          </a:prstGeom>
          <a:noFill/>
        </p:spPr>
        <p:txBody>
          <a:bodyPr wrap="square" rtlCol="0">
            <a:spAutoFit/>
          </a:bodyPr>
          <a:lstStyle/>
          <a:p>
            <a:r>
              <a:rPr lang="en-US"/>
              <a:t>I’m wondering</a:t>
            </a:r>
            <a:r>
              <a:rPr lang="mr-IN" dirty="0"/>
              <a:t>…</a:t>
            </a:r>
            <a:endParaRPr lang="en-US" dirty="0"/>
          </a:p>
        </p:txBody>
      </p:sp>
      <p:sp>
        <p:nvSpPr>
          <p:cNvPr id="12" name="Oval Callout 11"/>
          <p:cNvSpPr/>
          <p:nvPr/>
        </p:nvSpPr>
        <p:spPr>
          <a:xfrm rot="281555">
            <a:off x="8723933" y="3987452"/>
            <a:ext cx="1781753" cy="926603"/>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p:cNvSpPr txBox="1"/>
          <p:nvPr/>
        </p:nvSpPr>
        <p:spPr>
          <a:xfrm>
            <a:off x="8915399" y="4267200"/>
            <a:ext cx="1625203" cy="369332"/>
          </a:xfrm>
          <a:prstGeom prst="rect">
            <a:avLst/>
          </a:prstGeom>
          <a:noFill/>
        </p:spPr>
        <p:txBody>
          <a:bodyPr wrap="square" rtlCol="0">
            <a:spAutoFit/>
          </a:bodyPr>
          <a:lstStyle/>
          <a:p>
            <a:r>
              <a:rPr lang="en-US" dirty="0">
                <a:solidFill>
                  <a:schemeClr val="bg1"/>
                </a:solidFill>
              </a:rPr>
              <a:t>I’m noticing</a:t>
            </a:r>
            <a:r>
              <a:rPr lang="mr-IN" dirty="0">
                <a:solidFill>
                  <a:schemeClr val="bg1"/>
                </a:solidFill>
              </a:rPr>
              <a:t>…</a:t>
            </a:r>
            <a:endParaRPr lang="en-US" dirty="0">
              <a:solidFill>
                <a:schemeClr val="bg1"/>
              </a:solidFill>
            </a:endParaRPr>
          </a:p>
        </p:txBody>
      </p:sp>
      <p:sp>
        <p:nvSpPr>
          <p:cNvPr id="14" name="Cloud Callout 13"/>
          <p:cNvSpPr/>
          <p:nvPr/>
        </p:nvSpPr>
        <p:spPr>
          <a:xfrm flipH="1">
            <a:off x="5796447" y="2855385"/>
            <a:ext cx="2389063" cy="1068423"/>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p:cNvSpPr txBox="1"/>
          <p:nvPr/>
        </p:nvSpPr>
        <p:spPr>
          <a:xfrm>
            <a:off x="6314178" y="3201900"/>
            <a:ext cx="1761390" cy="369332"/>
          </a:xfrm>
          <a:prstGeom prst="rect">
            <a:avLst/>
          </a:prstGeom>
          <a:noFill/>
        </p:spPr>
        <p:txBody>
          <a:bodyPr wrap="square" rtlCol="0">
            <a:spAutoFit/>
          </a:bodyPr>
          <a:lstStyle/>
          <a:p>
            <a:r>
              <a:rPr lang="en-US" dirty="0"/>
              <a:t>I’m seeing</a:t>
            </a:r>
            <a:r>
              <a:rPr lang="mr-IN" dirty="0"/>
              <a:t>…</a:t>
            </a:r>
            <a:endParaRPr lang="en-US" dirty="0"/>
          </a:p>
        </p:txBody>
      </p:sp>
      <p:sp>
        <p:nvSpPr>
          <p:cNvPr id="16" name="Oval Callout 15"/>
          <p:cNvSpPr/>
          <p:nvPr/>
        </p:nvSpPr>
        <p:spPr>
          <a:xfrm flipH="1">
            <a:off x="4907277" y="3737384"/>
            <a:ext cx="2343985" cy="899148"/>
          </a:xfrm>
          <a:prstGeom prst="wedgeEllipse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TextBox 16"/>
          <p:cNvSpPr txBox="1"/>
          <p:nvPr/>
        </p:nvSpPr>
        <p:spPr>
          <a:xfrm>
            <a:off x="5314470" y="4027178"/>
            <a:ext cx="1630680" cy="369332"/>
          </a:xfrm>
          <a:prstGeom prst="rect">
            <a:avLst/>
          </a:prstGeom>
          <a:noFill/>
        </p:spPr>
        <p:txBody>
          <a:bodyPr wrap="square" rtlCol="0">
            <a:spAutoFit/>
          </a:bodyPr>
          <a:lstStyle/>
          <a:p>
            <a:r>
              <a:rPr lang="en-US" dirty="0">
                <a:solidFill>
                  <a:schemeClr val="bg1"/>
                </a:solidFill>
              </a:rPr>
              <a:t>I’m thinking</a:t>
            </a:r>
            <a:r>
              <a:rPr lang="mr-IN" dirty="0">
                <a:solidFill>
                  <a:schemeClr val="bg1"/>
                </a:solidFill>
              </a:rPr>
              <a:t>…</a:t>
            </a:r>
            <a:endParaRPr lang="en-US" dirty="0">
              <a:solidFill>
                <a:schemeClr val="bg1"/>
              </a:solidFill>
            </a:endParaRPr>
          </a:p>
        </p:txBody>
      </p:sp>
      <p:sp>
        <p:nvSpPr>
          <p:cNvPr id="18" name="Rounded Rectangular Callout 17"/>
          <p:cNvSpPr/>
          <p:nvPr/>
        </p:nvSpPr>
        <p:spPr>
          <a:xfrm flipH="1">
            <a:off x="4907277" y="4822652"/>
            <a:ext cx="1924074" cy="715847"/>
          </a:xfrm>
          <a:prstGeom prst="wedgeRoundRectCallout">
            <a:avLst/>
          </a:prstGeom>
          <a:solidFill>
            <a:srgbClr val="8974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17134" y="4937524"/>
            <a:ext cx="1630680" cy="369332"/>
          </a:xfrm>
          <a:prstGeom prst="rect">
            <a:avLst/>
          </a:prstGeom>
          <a:noFill/>
        </p:spPr>
        <p:txBody>
          <a:bodyPr wrap="square" rtlCol="0">
            <a:spAutoFit/>
          </a:bodyPr>
          <a:lstStyle/>
          <a:p>
            <a:r>
              <a:rPr lang="en-US" dirty="0">
                <a:solidFill>
                  <a:schemeClr val="bg1"/>
                </a:solidFill>
              </a:rPr>
              <a:t>I’m feeling</a:t>
            </a:r>
            <a:r>
              <a:rPr lang="mr-IN"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42264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Vocabulary Strategies, p. 20</a:t>
            </a:r>
            <a:endParaRPr lang="en-US" dirty="0"/>
          </a:p>
        </p:txBody>
      </p:sp>
      <p:sp>
        <p:nvSpPr>
          <p:cNvPr id="3" name="Content Placeholder 2"/>
          <p:cNvSpPr>
            <a:spLocks noGrp="1"/>
          </p:cNvSpPr>
          <p:nvPr>
            <p:ph idx="1"/>
          </p:nvPr>
        </p:nvSpPr>
        <p:spPr>
          <a:xfrm>
            <a:off x="1069848" y="2121408"/>
            <a:ext cx="8805672" cy="4050792"/>
          </a:xfrm>
        </p:spPr>
        <p:txBody>
          <a:bodyPr/>
          <a:lstStyle/>
          <a:p>
            <a:r>
              <a:rPr lang="en-US" dirty="0"/>
              <a:t>Look underneath your chair for the following Vocabulary strategies.  </a:t>
            </a:r>
          </a:p>
          <a:p>
            <a:r>
              <a:rPr lang="en-US" dirty="0"/>
              <a:t>If you have one of the following, read your strategy out to the whole group.</a:t>
            </a:r>
          </a:p>
          <a:p>
            <a:endParaRPr lang="en-US" dirty="0"/>
          </a:p>
          <a:p>
            <a:r>
              <a:rPr lang="en-US" b="1" dirty="0"/>
              <a:t>1.  Picture Game</a:t>
            </a:r>
          </a:p>
          <a:p>
            <a:r>
              <a:rPr lang="en-US" b="1" dirty="0"/>
              <a:t>2.  Word Circle Diagram</a:t>
            </a: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238077" y="5391150"/>
            <a:ext cx="1777199" cy="11658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500" y="1797050"/>
            <a:ext cx="2260600" cy="3594100"/>
          </a:xfrm>
          <a:prstGeom prst="rect">
            <a:avLst/>
          </a:prstGeom>
        </p:spPr>
      </p:pic>
    </p:spTree>
    <p:extLst>
      <p:ext uri="{BB962C8B-B14F-4D97-AF65-F5344CB8AC3E}">
        <p14:creationId xmlns:p14="http://schemas.microsoft.com/office/powerpoint/2010/main" val="1591552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Teachers as readers.</a:t>
            </a:r>
            <a:endParaRPr lang="en-US" dirty="0">
              <a:solidFill>
                <a:srgbClr val="0070C0"/>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069848" y="1840054"/>
            <a:ext cx="7300429" cy="4736592"/>
          </a:xfrm>
        </p:spPr>
        <p:txBody>
          <a:bodyPr>
            <a:normAutofit fontScale="92500"/>
          </a:bodyPr>
          <a:lstStyle/>
          <a:p>
            <a:r>
              <a:rPr lang="en-US" sz="2700" b="1" i="1" dirty="0">
                <a:latin typeface="Arial" charset="0"/>
                <a:ea typeface="Arial" charset="0"/>
                <a:cs typeface="Arial" charset="0"/>
              </a:rPr>
              <a:t>How can we tell our students that they need to read if we are not reading ourselves?</a:t>
            </a:r>
          </a:p>
          <a:p>
            <a:endParaRPr lang="en-US" sz="2700" b="1" i="1" dirty="0">
              <a:latin typeface="Arial" charset="0"/>
              <a:ea typeface="Arial" charset="0"/>
              <a:cs typeface="Arial" charset="0"/>
            </a:endParaRPr>
          </a:p>
          <a:p>
            <a:pPr lvl="1"/>
            <a:r>
              <a:rPr lang="en-US" sz="2500" dirty="0">
                <a:latin typeface="Arial" charset="0"/>
                <a:ea typeface="Arial" charset="0"/>
                <a:cs typeface="Arial" charset="0"/>
              </a:rPr>
              <a:t>Setting an example for our students.</a:t>
            </a:r>
          </a:p>
          <a:p>
            <a:pPr lvl="1"/>
            <a:r>
              <a:rPr lang="en-US" sz="2500" dirty="0">
                <a:latin typeface="Arial" charset="0"/>
                <a:ea typeface="Arial" charset="0"/>
                <a:cs typeface="Arial" charset="0"/>
              </a:rPr>
              <a:t>Changing the mindset around reading.</a:t>
            </a:r>
          </a:p>
          <a:p>
            <a:pPr lvl="1"/>
            <a:r>
              <a:rPr lang="en-US" sz="2500" dirty="0">
                <a:latin typeface="Arial" charset="0"/>
                <a:ea typeface="Arial" charset="0"/>
                <a:cs typeface="Arial" charset="0"/>
              </a:rPr>
              <a:t>Reading is something we do with our students to model for them what an adult who reads looks like.</a:t>
            </a:r>
          </a:p>
          <a:p>
            <a:r>
              <a:rPr lang="en-US" sz="2700" dirty="0">
                <a:latin typeface="Arial" charset="0"/>
                <a:ea typeface="Arial" charset="0"/>
                <a:cs typeface="Arial" charset="0"/>
              </a:rPr>
              <a:t>Read (or listen to) books during our morning and evening commute (on the bus)?  </a:t>
            </a:r>
          </a:p>
          <a:p>
            <a:r>
              <a:rPr lang="en-US" sz="2700" dirty="0">
                <a:latin typeface="Arial" charset="0"/>
                <a:ea typeface="Arial" charset="0"/>
                <a:cs typeface="Arial" charset="0"/>
              </a:rPr>
              <a:t>Read to our own children at home in the evenings?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635" y="635000"/>
            <a:ext cx="2913574" cy="3808046"/>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8832635" y="5346612"/>
            <a:ext cx="2227724" cy="1349477"/>
          </a:xfrm>
          <a:prstGeom prst="rect">
            <a:avLst/>
          </a:prstGeom>
        </p:spPr>
      </p:pic>
      <p:sp>
        <p:nvSpPr>
          <p:cNvPr id="6" name="TextBox 5"/>
          <p:cNvSpPr txBox="1"/>
          <p:nvPr/>
        </p:nvSpPr>
        <p:spPr>
          <a:xfrm>
            <a:off x="8832635" y="4443046"/>
            <a:ext cx="3218688" cy="553998"/>
          </a:xfrm>
          <a:prstGeom prst="rect">
            <a:avLst/>
          </a:prstGeom>
          <a:noFill/>
        </p:spPr>
        <p:txBody>
          <a:bodyPr wrap="square" rtlCol="0">
            <a:spAutoFit/>
          </a:bodyPr>
          <a:lstStyle/>
          <a:p>
            <a:r>
              <a:rPr lang="en-US" sz="1500" b="1" i="1" dirty="0"/>
              <a:t>The books in your school’s library are there for YOU too!</a:t>
            </a:r>
          </a:p>
        </p:txBody>
      </p:sp>
    </p:spTree>
    <p:extLst>
      <p:ext uri="{BB962C8B-B14F-4D97-AF65-F5344CB8AC3E}">
        <p14:creationId xmlns:p14="http://schemas.microsoft.com/office/powerpoint/2010/main" val="1302107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Fluency Strategies, p. 20</a:t>
            </a:r>
            <a:endParaRPr lang="en-US" dirty="0"/>
          </a:p>
        </p:txBody>
      </p:sp>
      <p:sp>
        <p:nvSpPr>
          <p:cNvPr id="3" name="Content Placeholder 2"/>
          <p:cNvSpPr>
            <a:spLocks noGrp="1"/>
          </p:cNvSpPr>
          <p:nvPr>
            <p:ph idx="1"/>
          </p:nvPr>
        </p:nvSpPr>
        <p:spPr>
          <a:xfrm>
            <a:off x="1069848" y="2121408"/>
            <a:ext cx="8805672" cy="4050792"/>
          </a:xfrm>
        </p:spPr>
        <p:txBody>
          <a:bodyPr/>
          <a:lstStyle/>
          <a:p>
            <a:r>
              <a:rPr lang="en-US" dirty="0"/>
              <a:t>Look underneath your chair for the following Fluency strategies.  </a:t>
            </a:r>
          </a:p>
          <a:p>
            <a:r>
              <a:rPr lang="en-US" dirty="0"/>
              <a:t>If you have one of the following, read your strategy out to the whole group.</a:t>
            </a:r>
          </a:p>
          <a:p>
            <a:endParaRPr lang="en-US" dirty="0"/>
          </a:p>
          <a:p>
            <a:r>
              <a:rPr lang="en-US" b="1" dirty="0"/>
              <a:t>1.  Echo reading</a:t>
            </a:r>
          </a:p>
          <a:p>
            <a:r>
              <a:rPr lang="en-US" b="1" dirty="0"/>
              <a:t>2.  Choral reading </a:t>
            </a: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238077" y="5391150"/>
            <a:ext cx="1777199" cy="1165860"/>
          </a:xfrm>
          <a:prstGeom prst="rect">
            <a:avLst/>
          </a:prstGeom>
        </p:spPr>
      </p:pic>
      <p:pic>
        <p:nvPicPr>
          <p:cNvPr id="44034" name="Picture 2" descr="mage result for black student reading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78" y="3087898"/>
            <a:ext cx="3770102" cy="377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9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Your Turn:  Lesson plan stations</a:t>
            </a:r>
            <a:endParaRPr lang="en-US" dirty="0"/>
          </a:p>
        </p:txBody>
      </p:sp>
      <p:sp>
        <p:nvSpPr>
          <p:cNvPr id="3" name="Content Placeholder 2"/>
          <p:cNvSpPr>
            <a:spLocks noGrp="1"/>
          </p:cNvSpPr>
          <p:nvPr>
            <p:ph idx="1"/>
          </p:nvPr>
        </p:nvSpPr>
        <p:spPr>
          <a:xfrm>
            <a:off x="1069848" y="1914144"/>
            <a:ext cx="9567672" cy="4050792"/>
          </a:xfrm>
        </p:spPr>
        <p:txBody>
          <a:bodyPr/>
          <a:lstStyle/>
          <a:p>
            <a:pPr marL="457200" indent="-457200">
              <a:buFont typeface="+mj-lt"/>
              <a:buAutoNum type="arabicPeriod"/>
            </a:pPr>
            <a:r>
              <a:rPr lang="en-US" dirty="0"/>
              <a:t>Choose a book from the DEVELOP box.  </a:t>
            </a:r>
          </a:p>
          <a:p>
            <a:pPr marL="457200" indent="-457200">
              <a:buFont typeface="+mj-lt"/>
              <a:buAutoNum type="arabicPeriod"/>
            </a:pPr>
            <a:r>
              <a:rPr lang="en-US" dirty="0"/>
              <a:t>Browse the lesson plan and worksheet in the Teacher’s Manual for the corresponding book.</a:t>
            </a:r>
          </a:p>
          <a:p>
            <a:pPr marL="457200" indent="-457200">
              <a:buFont typeface="+mj-lt"/>
              <a:buAutoNum type="arabicPeriod"/>
            </a:pPr>
            <a:r>
              <a:rPr lang="en-US" dirty="0"/>
              <a:t>Develop at least 4 interactive learning stations (one with YOU at) with activities that directly correlate to the lesson objectives/book you chose.</a:t>
            </a:r>
          </a:p>
          <a:p>
            <a:pPr marL="457200" indent="-457200">
              <a:buFont typeface="+mj-lt"/>
              <a:buAutoNum type="arabicPeriod"/>
            </a:pPr>
            <a:r>
              <a:rPr lang="en-US" dirty="0"/>
              <a:t>Write up each station’s directions.</a:t>
            </a:r>
          </a:p>
          <a:p>
            <a:pPr marL="457200" indent="-457200">
              <a:buFont typeface="+mj-lt"/>
              <a:buAutoNum type="arabicPeriod"/>
            </a:pPr>
            <a:r>
              <a:rPr lang="en-US" dirty="0"/>
              <a:t>Be ready to share your lesson plan with the whole group.</a:t>
            </a:r>
          </a:p>
          <a:p>
            <a:endParaRPr lang="en-US" dirty="0"/>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238077" y="5391150"/>
            <a:ext cx="1777199" cy="1165860"/>
          </a:xfrm>
          <a:prstGeom prst="rect">
            <a:avLst/>
          </a:prstGeom>
        </p:spPr>
      </p:pic>
      <p:pic>
        <p:nvPicPr>
          <p:cNvPr id="45058" name="Picture 2" descr="mage result for bananagr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26" y="4695569"/>
            <a:ext cx="3057422" cy="2162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044" y="207347"/>
            <a:ext cx="2282952" cy="222944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 t="36058" r="47439" b="34409"/>
          <a:stretch/>
        </p:blipFill>
        <p:spPr>
          <a:xfrm>
            <a:off x="8292909" y="4198665"/>
            <a:ext cx="3720084" cy="2517003"/>
          </a:xfrm>
          <a:prstGeom prst="rect">
            <a:avLst/>
          </a:prstGeom>
        </p:spPr>
      </p:pic>
      <p:pic>
        <p:nvPicPr>
          <p:cNvPr id="9" name="Picture 2" descr="mage result for pocket c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664" y="4566464"/>
            <a:ext cx="1660911" cy="214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52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Activity:</a:t>
            </a:r>
          </a:p>
        </p:txBody>
      </p:sp>
      <p:sp>
        <p:nvSpPr>
          <p:cNvPr id="3" name="Content Placeholder 2"/>
          <p:cNvSpPr>
            <a:spLocks noGrp="1"/>
          </p:cNvSpPr>
          <p:nvPr>
            <p:ph idx="1"/>
          </p:nvPr>
        </p:nvSpPr>
        <p:spPr>
          <a:xfrm>
            <a:off x="1069849" y="2080856"/>
            <a:ext cx="7610326" cy="3524814"/>
          </a:xfrm>
        </p:spPr>
        <p:txBody>
          <a:bodyPr>
            <a:noAutofit/>
          </a:bodyPr>
          <a:lstStyle/>
          <a:p>
            <a:r>
              <a:rPr lang="en-GB" sz="2500" b="1" dirty="0"/>
              <a:t>Objective:  </a:t>
            </a:r>
            <a:r>
              <a:rPr lang="en-GB" sz="2500" dirty="0"/>
              <a:t>Work in groups (of 3) to prepare a lesson plan using at least two items from the Kit with one of the Decode or Develop books. </a:t>
            </a:r>
          </a:p>
          <a:p>
            <a:endParaRPr lang="en-GB" sz="2500" dirty="0"/>
          </a:p>
          <a:p>
            <a:r>
              <a:rPr lang="en-GB" sz="2500" dirty="0"/>
              <a:t>On the chart paper, list the directions for each station’s activity and what you hope your students to learn through the activity. (20 minutes)</a:t>
            </a:r>
          </a:p>
          <a:p>
            <a:endParaRPr lang="en-GB" sz="2500" dirty="0"/>
          </a:p>
          <a:p>
            <a:r>
              <a:rPr lang="en-GB" sz="2500" dirty="0"/>
              <a:t>Be ready to share with the group the chart paper and explain how they would implement their lesson plan. </a:t>
            </a:r>
          </a:p>
        </p:txBody>
      </p:sp>
      <p:pic>
        <p:nvPicPr>
          <p:cNvPr id="4" name="Picture 3"/>
          <p:cNvPicPr>
            <a:picLocks noChangeAspect="1"/>
          </p:cNvPicPr>
          <p:nvPr/>
        </p:nvPicPr>
        <p:blipFill rotWithShape="1">
          <a:blip r:embed="rId2"/>
          <a:srcRect l="8261" t="8696" r="7488" b="24831"/>
          <a:stretch/>
        </p:blipFill>
        <p:spPr>
          <a:xfrm>
            <a:off x="8574156" y="282673"/>
            <a:ext cx="3286540" cy="2593050"/>
          </a:xfrm>
          <a:prstGeom prst="rect">
            <a:avLst/>
          </a:prstGeom>
        </p:spPr>
      </p:pic>
      <p:pic>
        <p:nvPicPr>
          <p:cNvPr id="5" name="Picture 4"/>
          <p:cNvPicPr>
            <a:picLocks noChangeAspect="1"/>
          </p:cNvPicPr>
          <p:nvPr/>
        </p:nvPicPr>
        <p:blipFill>
          <a:blip r:embed="rId3"/>
          <a:stretch>
            <a:fillRect/>
          </a:stretch>
        </p:blipFill>
        <p:spPr>
          <a:xfrm>
            <a:off x="8680175" y="3326295"/>
            <a:ext cx="3377096" cy="3377096"/>
          </a:xfrm>
          <a:prstGeom prst="rect">
            <a:avLst/>
          </a:prstGeom>
        </p:spPr>
      </p:pic>
    </p:spTree>
    <p:extLst>
      <p:ext uri="{BB962C8B-B14F-4D97-AF65-F5344CB8AC3E}">
        <p14:creationId xmlns:p14="http://schemas.microsoft.com/office/powerpoint/2010/main" val="1033347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670" t="3947" r="12086" b="3655"/>
          <a:stretch/>
        </p:blipFill>
        <p:spPr>
          <a:xfrm>
            <a:off x="121920" y="0"/>
            <a:ext cx="7955280" cy="6857999"/>
          </a:xfrm>
          <a:prstGeom prst="rect">
            <a:avLst/>
          </a:prstGeom>
        </p:spPr>
      </p:pic>
      <p:sp>
        <p:nvSpPr>
          <p:cNvPr id="6" name="TextBox 5"/>
          <p:cNvSpPr txBox="1"/>
          <p:nvPr/>
        </p:nvSpPr>
        <p:spPr>
          <a:xfrm>
            <a:off x="597340" y="371061"/>
            <a:ext cx="7677980" cy="6755696"/>
          </a:xfrm>
          <a:prstGeom prst="rect">
            <a:avLst/>
          </a:prstGeom>
          <a:noFill/>
        </p:spPr>
        <p:txBody>
          <a:bodyPr wrap="square" rtlCol="0">
            <a:spAutoFit/>
          </a:bodyPr>
          <a:lstStyle/>
          <a:p>
            <a:r>
              <a:rPr lang="en-US" sz="2500" dirty="0">
                <a:latin typeface="Abadi MT Condensed Extra Bold" charset="0"/>
                <a:ea typeface="Abadi MT Condensed Extra Bold" charset="0"/>
                <a:cs typeface="Abadi MT Condensed Extra Bold" charset="0"/>
              </a:rPr>
              <a:t>Title of Book</a:t>
            </a:r>
          </a:p>
          <a:p>
            <a:endParaRPr lang="en-US" sz="2500" dirty="0"/>
          </a:p>
          <a:p>
            <a:r>
              <a:rPr lang="en-US" sz="2500" dirty="0">
                <a:latin typeface="Abadi MT Condensed Extra Bold" charset="0"/>
                <a:ea typeface="Abadi MT Condensed Extra Bold" charset="0"/>
                <a:cs typeface="Abadi MT Condensed Extra Bold" charset="0"/>
              </a:rPr>
              <a:t>Station 1 Activity:</a:t>
            </a:r>
          </a:p>
          <a:p>
            <a:pPr marL="457200" indent="-457200">
              <a:buFont typeface="Arial" charset="0"/>
              <a:buChar char="•"/>
            </a:pPr>
            <a:r>
              <a:rPr lang="en-US" sz="2200" dirty="0"/>
              <a:t>Directions </a:t>
            </a:r>
          </a:p>
          <a:p>
            <a:pPr marL="457200" indent="-457200">
              <a:buFont typeface="Arial" charset="0"/>
              <a:buChar char="•"/>
            </a:pPr>
            <a:r>
              <a:rPr lang="en-US" sz="2200" dirty="0"/>
              <a:t>What I hope my students learn from this activity</a:t>
            </a:r>
            <a:r>
              <a:rPr lang="mr-IN" sz="2200" dirty="0"/>
              <a:t>…</a:t>
            </a:r>
            <a:endParaRPr lang="en-US" sz="2200" dirty="0"/>
          </a:p>
          <a:p>
            <a:endParaRPr lang="en-US" sz="2200" dirty="0"/>
          </a:p>
          <a:p>
            <a:r>
              <a:rPr lang="en-US" sz="2500" dirty="0">
                <a:latin typeface="Abadi MT Condensed Extra Bold" charset="0"/>
                <a:ea typeface="Abadi MT Condensed Extra Bold" charset="0"/>
                <a:cs typeface="Abadi MT Condensed Extra Bold" charset="0"/>
              </a:rPr>
              <a:t>Station 2 Activity:</a:t>
            </a:r>
          </a:p>
          <a:p>
            <a:pPr marL="457200" indent="-457200">
              <a:buFont typeface="Arial" charset="0"/>
              <a:buChar char="•"/>
            </a:pPr>
            <a:r>
              <a:rPr lang="en-US" sz="2200" dirty="0"/>
              <a:t>Directions </a:t>
            </a:r>
          </a:p>
          <a:p>
            <a:pPr marL="457200" indent="-457200">
              <a:buFont typeface="Arial" charset="0"/>
              <a:buChar char="•"/>
            </a:pPr>
            <a:r>
              <a:rPr lang="en-US" sz="2200" dirty="0"/>
              <a:t>What I hope my students learn from this activity</a:t>
            </a:r>
            <a:r>
              <a:rPr lang="mr-IN" sz="2200" dirty="0"/>
              <a:t>…</a:t>
            </a:r>
            <a:endParaRPr lang="en-US" sz="2200" dirty="0"/>
          </a:p>
          <a:p>
            <a:endParaRPr lang="en-US" sz="2200" dirty="0"/>
          </a:p>
          <a:p>
            <a:r>
              <a:rPr lang="en-US" sz="2500" dirty="0">
                <a:latin typeface="Abadi MT Condensed Extra Bold" charset="0"/>
                <a:ea typeface="Abadi MT Condensed Extra Bold" charset="0"/>
                <a:cs typeface="Abadi MT Condensed Extra Bold" charset="0"/>
              </a:rPr>
              <a:t>Station 3 Activity:</a:t>
            </a:r>
          </a:p>
          <a:p>
            <a:pPr marL="457200" indent="-457200">
              <a:buFont typeface="Arial" charset="0"/>
              <a:buChar char="•"/>
            </a:pPr>
            <a:r>
              <a:rPr lang="en-US" sz="2200" dirty="0"/>
              <a:t>Directions </a:t>
            </a:r>
          </a:p>
          <a:p>
            <a:pPr marL="457200" indent="-457200">
              <a:buFont typeface="Arial" charset="0"/>
              <a:buChar char="•"/>
            </a:pPr>
            <a:r>
              <a:rPr lang="en-US" sz="2200" dirty="0"/>
              <a:t>What I hope my students learn from this activity</a:t>
            </a:r>
            <a:r>
              <a:rPr lang="mr-IN" sz="2200" dirty="0"/>
              <a:t>…</a:t>
            </a:r>
            <a:endParaRPr lang="en-US" sz="2200" dirty="0"/>
          </a:p>
          <a:p>
            <a:r>
              <a:rPr lang="en-US" sz="2200" dirty="0"/>
              <a:t> </a:t>
            </a:r>
          </a:p>
          <a:p>
            <a:r>
              <a:rPr lang="en-US" sz="2500" dirty="0">
                <a:latin typeface="Abadi MT Condensed Extra Bold" charset="0"/>
                <a:ea typeface="Abadi MT Condensed Extra Bold" charset="0"/>
                <a:cs typeface="Abadi MT Condensed Extra Bold" charset="0"/>
              </a:rPr>
              <a:t>Station 4 Activity:</a:t>
            </a:r>
          </a:p>
          <a:p>
            <a:pPr marL="457200" indent="-457200">
              <a:buFont typeface="Arial" charset="0"/>
              <a:buChar char="•"/>
            </a:pPr>
            <a:r>
              <a:rPr lang="en-US" sz="2200" dirty="0"/>
              <a:t>Directions </a:t>
            </a:r>
          </a:p>
          <a:p>
            <a:pPr marL="457200" indent="-457200">
              <a:buFont typeface="Arial" charset="0"/>
              <a:buChar char="•"/>
            </a:pPr>
            <a:r>
              <a:rPr lang="en-US" sz="2200" dirty="0"/>
              <a:t>What I hope my students learn from this activity</a:t>
            </a:r>
            <a:r>
              <a:rPr lang="mr-IN" sz="2200" dirty="0"/>
              <a:t>…</a:t>
            </a:r>
            <a:endParaRPr lang="en-US" sz="2200" dirty="0"/>
          </a:p>
          <a:p>
            <a:r>
              <a:rPr lang="en-US" sz="2200" dirty="0"/>
              <a:t> </a:t>
            </a:r>
          </a:p>
          <a:p>
            <a:endParaRPr lang="en-US" sz="2200" dirty="0"/>
          </a:p>
        </p:txBody>
      </p:sp>
      <p:pic>
        <p:nvPicPr>
          <p:cNvPr id="4" name="Picture 2" descr="mage result for student group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8000"/>
          <a:stretch/>
        </p:blipFill>
        <p:spPr bwMode="auto">
          <a:xfrm>
            <a:off x="8077200" y="182880"/>
            <a:ext cx="3845119" cy="3751904"/>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2 1"/>
          <p:cNvSpPr/>
          <p:nvPr/>
        </p:nvSpPr>
        <p:spPr>
          <a:xfrm rot="610649">
            <a:off x="7155179" y="3379310"/>
            <a:ext cx="5029200" cy="370331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77200" y="4505420"/>
            <a:ext cx="3185160" cy="1477328"/>
          </a:xfrm>
          <a:prstGeom prst="rect">
            <a:avLst/>
          </a:prstGeom>
          <a:noFill/>
        </p:spPr>
        <p:txBody>
          <a:bodyPr wrap="square" rtlCol="0">
            <a:spAutoFit/>
          </a:bodyPr>
          <a:lstStyle/>
          <a:p>
            <a:r>
              <a:rPr lang="en-US" dirty="0"/>
              <a:t>Consider specific ways to hold your students accountable for station rotation time (minimums, incentives, check-ins, etc.)</a:t>
            </a: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5708582" y="182880"/>
            <a:ext cx="1777199" cy="1165860"/>
          </a:xfrm>
          <a:prstGeom prst="rect">
            <a:avLst/>
          </a:prstGeom>
        </p:spPr>
      </p:pic>
    </p:spTree>
    <p:extLst>
      <p:ext uri="{BB962C8B-B14F-4D97-AF65-F5344CB8AC3E}">
        <p14:creationId xmlns:p14="http://schemas.microsoft.com/office/powerpoint/2010/main" val="767767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Presentations:</a:t>
            </a:r>
          </a:p>
        </p:txBody>
      </p:sp>
      <p:sp>
        <p:nvSpPr>
          <p:cNvPr id="3" name="Content Placeholder 2"/>
          <p:cNvSpPr>
            <a:spLocks noGrp="1"/>
          </p:cNvSpPr>
          <p:nvPr>
            <p:ph idx="1"/>
          </p:nvPr>
        </p:nvSpPr>
        <p:spPr/>
        <p:txBody>
          <a:bodyPr/>
          <a:lstStyle/>
          <a:p>
            <a:r>
              <a:rPr lang="en-GB" dirty="0"/>
              <a:t>Provide positive feedback</a:t>
            </a:r>
            <a:r>
              <a:rPr lang="en-US" dirty="0"/>
              <a:t> about each lesson plan presented.</a:t>
            </a:r>
          </a:p>
        </p:txBody>
      </p:sp>
    </p:spTree>
    <p:extLst>
      <p:ext uri="{BB962C8B-B14F-4D97-AF65-F5344CB8AC3E}">
        <p14:creationId xmlns:p14="http://schemas.microsoft.com/office/powerpoint/2010/main" val="1784772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9751391" cy="6858000"/>
          </a:xfrm>
          <a:prstGeom prst="rect">
            <a:avLst/>
          </a:prstGeom>
        </p:spPr>
      </p:pic>
    </p:spTree>
    <p:extLst>
      <p:ext uri="{BB962C8B-B14F-4D97-AF65-F5344CB8AC3E}">
        <p14:creationId xmlns:p14="http://schemas.microsoft.com/office/powerpoint/2010/main" val="620733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00" y="0"/>
            <a:ext cx="9416313" cy="6858000"/>
          </a:xfrm>
          <a:prstGeom prst="rect">
            <a:avLst/>
          </a:prstGeom>
        </p:spPr>
      </p:pic>
    </p:spTree>
    <p:extLst>
      <p:ext uri="{BB962C8B-B14F-4D97-AF65-F5344CB8AC3E}">
        <p14:creationId xmlns:p14="http://schemas.microsoft.com/office/powerpoint/2010/main" val="19711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How will reading yourself enable you to be a better remedial reading teacher?</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7524"/>
          <a:stretch/>
        </p:blipFill>
        <p:spPr>
          <a:xfrm>
            <a:off x="7688692" y="2392680"/>
            <a:ext cx="4320428" cy="4315011"/>
          </a:xfr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857208" y="5358214"/>
            <a:ext cx="2227724" cy="1349477"/>
          </a:xfrm>
          <a:prstGeom prst="rect">
            <a:avLst/>
          </a:prstGeom>
        </p:spPr>
      </p:pic>
      <p:sp>
        <p:nvSpPr>
          <p:cNvPr id="6" name="Content Placeholder 2"/>
          <p:cNvSpPr txBox="1">
            <a:spLocks/>
          </p:cNvSpPr>
          <p:nvPr/>
        </p:nvSpPr>
        <p:spPr>
          <a:xfrm>
            <a:off x="1259697" y="2353056"/>
            <a:ext cx="6062472" cy="418396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700" dirty="0">
                <a:latin typeface="Arial" charset="0"/>
                <a:ea typeface="Arial" charset="0"/>
                <a:cs typeface="Arial" charset="0"/>
              </a:rPr>
              <a:t>You will know what books exist in your library to recommend to students.</a:t>
            </a:r>
          </a:p>
          <a:p>
            <a:r>
              <a:rPr lang="en-US" sz="2700" dirty="0">
                <a:latin typeface="Arial" charset="0"/>
                <a:ea typeface="Arial" charset="0"/>
                <a:cs typeface="Arial" charset="0"/>
              </a:rPr>
              <a:t>You will be able to share your enthusiasm of reading with your students about what you are reading or have recently read.</a:t>
            </a:r>
          </a:p>
          <a:p>
            <a:r>
              <a:rPr lang="en-US" sz="2700" dirty="0">
                <a:latin typeface="Arial" charset="0"/>
                <a:ea typeface="Arial" charset="0"/>
                <a:cs typeface="Arial" charset="0"/>
              </a:rPr>
              <a:t>More reasons?</a:t>
            </a:r>
          </a:p>
        </p:txBody>
      </p:sp>
    </p:spTree>
    <p:extLst>
      <p:ext uri="{BB962C8B-B14F-4D97-AF65-F5344CB8AC3E}">
        <p14:creationId xmlns:p14="http://schemas.microsoft.com/office/powerpoint/2010/main" val="90307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08B"/>
                </a:solidFill>
                <a:latin typeface="Abadi MT Condensed Extra Bold" charset="0"/>
                <a:ea typeface="Abadi MT Condensed Extra Bold" charset="0"/>
                <a:cs typeface="Abadi MT Condensed Extra Bold" charset="0"/>
              </a:rPr>
              <a:t>Workshop Objectives:</a:t>
            </a:r>
            <a:endParaRPr lang="en-US" dirty="0"/>
          </a:p>
        </p:txBody>
      </p:sp>
      <p:sp>
        <p:nvSpPr>
          <p:cNvPr id="3" name="Content Placeholder 2"/>
          <p:cNvSpPr>
            <a:spLocks noGrp="1"/>
          </p:cNvSpPr>
          <p:nvPr>
            <p:ph idx="1"/>
          </p:nvPr>
        </p:nvSpPr>
        <p:spPr/>
        <p:txBody>
          <a:bodyPr/>
          <a:lstStyle/>
          <a:p>
            <a:r>
              <a:rPr lang="en-US" dirty="0"/>
              <a:t>1.  Teachers as readers.</a:t>
            </a:r>
          </a:p>
          <a:p>
            <a:r>
              <a:rPr lang="en-US" dirty="0"/>
              <a:t>2.  What is the Remedial Reading Kit from Hands Across the Sea?</a:t>
            </a:r>
          </a:p>
          <a:p>
            <a:r>
              <a:rPr lang="en-US" dirty="0"/>
              <a:t>3.  Best Practices with the RR Kit.</a:t>
            </a:r>
          </a:p>
          <a:p>
            <a:r>
              <a:rPr lang="en-US" dirty="0"/>
              <a:t>4. How does the DECODE and DEVELOP kits work</a:t>
            </a:r>
          </a:p>
          <a:p>
            <a:r>
              <a:rPr lang="en-US" dirty="0">
                <a:solidFill>
                  <a:srgbClr val="00508B"/>
                </a:solidFill>
                <a:latin typeface="Abadi MT Condensed Extra Bold" charset="0"/>
                <a:ea typeface="Abadi MT Condensed Extra Bold" charset="0"/>
                <a:cs typeface="Abadi MT Condensed Extra Bold" charset="0"/>
              </a:rPr>
              <a:t>5.  How to integrate the other resources from the kit?</a:t>
            </a:r>
          </a:p>
          <a:p>
            <a:r>
              <a:rPr lang="en-US" dirty="0"/>
              <a:t>6.  What if my class size is too big?</a:t>
            </a:r>
          </a:p>
          <a:p>
            <a:r>
              <a:rPr lang="en-US" dirty="0"/>
              <a:t>7.  Practical strategies</a:t>
            </a:r>
          </a:p>
          <a:p>
            <a:r>
              <a:rPr lang="en-US" dirty="0"/>
              <a:t>8.  Your Turn: Building a 4-station lesson plan</a:t>
            </a:r>
          </a:p>
          <a:p>
            <a:endParaRPr lang="en-US" dirty="0"/>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832635" y="5346612"/>
            <a:ext cx="2227724" cy="1349477"/>
          </a:xfrm>
          <a:prstGeom prst="rect">
            <a:avLst/>
          </a:prstGeom>
        </p:spPr>
      </p:pic>
    </p:spTree>
    <p:extLst>
      <p:ext uri="{BB962C8B-B14F-4D97-AF65-F5344CB8AC3E}">
        <p14:creationId xmlns:p14="http://schemas.microsoft.com/office/powerpoint/2010/main" val="128823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4831087" cy="1574436"/>
          </a:xfrm>
        </p:spPr>
        <p:txBody>
          <a:bodyPr/>
          <a:lstStyle/>
          <a:p>
            <a:r>
              <a:rPr lang="en-US" dirty="0">
                <a:solidFill>
                  <a:srgbClr val="00508B"/>
                </a:solidFill>
                <a:latin typeface="Abadi MT Condensed Extra Bold" charset="0"/>
                <a:ea typeface="Abadi MT Condensed Extra Bold" charset="0"/>
                <a:cs typeface="Abadi MT Condensed Extra Bold" charset="0"/>
              </a:rPr>
              <a:t>What’s in the kit?</a:t>
            </a:r>
            <a:endParaRPr lang="en-US" dirty="0"/>
          </a:p>
        </p:txBody>
      </p:sp>
      <p:sp>
        <p:nvSpPr>
          <p:cNvPr id="3" name="Content Placeholder 2"/>
          <p:cNvSpPr>
            <a:spLocks noGrp="1"/>
          </p:cNvSpPr>
          <p:nvPr>
            <p:ph idx="1"/>
          </p:nvPr>
        </p:nvSpPr>
        <p:spPr>
          <a:xfrm>
            <a:off x="1007256" y="2059068"/>
            <a:ext cx="6673704" cy="4050792"/>
          </a:xfrm>
        </p:spPr>
        <p:txBody>
          <a:bodyPr/>
          <a:lstStyle/>
          <a:p>
            <a:r>
              <a:rPr lang="en-US" dirty="0"/>
              <a:t>As we share and explain the items in the kit, consider how you currently use these resources to teach reading, and</a:t>
            </a:r>
            <a:r>
              <a:rPr lang="mr-IN" dirty="0"/>
              <a:t>…</a:t>
            </a:r>
            <a:r>
              <a:rPr lang="en-US" dirty="0"/>
              <a:t> </a:t>
            </a:r>
          </a:p>
          <a:p>
            <a:r>
              <a:rPr lang="en-US" dirty="0"/>
              <a:t>How you can use these resources to make teaching remedial reading more fun for your students?</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231078" y="5435122"/>
            <a:ext cx="2227724" cy="1349477"/>
          </a:xfrm>
          <a:prstGeom prst="rect">
            <a:avLst/>
          </a:prstGeom>
        </p:spPr>
      </p:pic>
      <p:pic>
        <p:nvPicPr>
          <p:cNvPr id="9218" name="Picture 2" descr="mage result for DECODE KIt saddle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639" y="4401561"/>
            <a:ext cx="2456439" cy="2456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2001" t="18718" b="32686"/>
          <a:stretch/>
        </p:blipFill>
        <p:spPr>
          <a:xfrm>
            <a:off x="8325402" y="3455003"/>
            <a:ext cx="3398625" cy="120066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1177" t="24867"/>
          <a:stretch/>
        </p:blipFill>
        <p:spPr>
          <a:xfrm>
            <a:off x="4281690" y="4655666"/>
            <a:ext cx="2590800" cy="212893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35045" r="74617" b="36587"/>
          <a:stretch/>
        </p:blipFill>
        <p:spPr>
          <a:xfrm>
            <a:off x="9588111" y="855108"/>
            <a:ext cx="2135916" cy="1203960"/>
          </a:xfrm>
          <a:prstGeom prst="rect">
            <a:avLst/>
          </a:prstGeom>
        </p:spPr>
      </p:pic>
      <p:pic>
        <p:nvPicPr>
          <p:cNvPr id="10" name="Picture 2" descr="mage result for magnetic tabletop learning eas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109" y="951126"/>
            <a:ext cx="1805909" cy="18059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ge result for pocket ch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4690" y="4505504"/>
            <a:ext cx="1660911" cy="21492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72962" t="8426" b="15016"/>
          <a:stretch/>
        </p:blipFill>
        <p:spPr>
          <a:xfrm>
            <a:off x="921922" y="4475474"/>
            <a:ext cx="1566679" cy="2308611"/>
          </a:xfrm>
          <a:prstGeom prst="rect">
            <a:avLst/>
          </a:prstGeom>
        </p:spPr>
      </p:pic>
    </p:spTree>
    <p:extLst>
      <p:ext uri="{BB962C8B-B14F-4D97-AF65-F5344CB8AC3E}">
        <p14:creationId xmlns:p14="http://schemas.microsoft.com/office/powerpoint/2010/main" val="179878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4" y="2007002"/>
            <a:ext cx="10729711" cy="3908840"/>
          </a:xfrm>
          <a:prstGeom prst="rect">
            <a:avLst/>
          </a:prstGeom>
        </p:spPr>
      </p:pic>
      <p:sp>
        <p:nvSpPr>
          <p:cNvPr id="2" name="Title 1"/>
          <p:cNvSpPr>
            <a:spLocks noGrp="1"/>
          </p:cNvSpPr>
          <p:nvPr>
            <p:ph type="title"/>
          </p:nvPr>
        </p:nvSpPr>
        <p:spPr>
          <a:xfrm>
            <a:off x="960121" y="600751"/>
            <a:ext cx="10396882" cy="1151965"/>
          </a:xfrm>
        </p:spPr>
        <p:txBody>
          <a:bodyPr>
            <a:normAutofit/>
          </a:bodyPr>
          <a:lstStyle/>
          <a:p>
            <a:r>
              <a:rPr lang="en-US" dirty="0">
                <a:solidFill>
                  <a:srgbClr val="00508B"/>
                </a:solidFill>
                <a:latin typeface="Abadi MT Condensed Extra Bold" charset="0"/>
                <a:ea typeface="Abadi MT Condensed Extra Bold" charset="0"/>
                <a:cs typeface="Abadi MT Condensed Extra Bold" charset="0"/>
              </a:rPr>
              <a:t>What’s in the Remedial Reading Kit?</a:t>
            </a:r>
            <a:endParaRPr lang="en-US"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520974" y="5241104"/>
            <a:ext cx="2227724" cy="1349477"/>
          </a:xfrm>
          <a:prstGeom prst="rect">
            <a:avLst/>
          </a:prstGeom>
        </p:spPr>
      </p:pic>
    </p:spTree>
    <p:extLst>
      <p:ext uri="{BB962C8B-B14F-4D97-AF65-F5344CB8AC3E}">
        <p14:creationId xmlns:p14="http://schemas.microsoft.com/office/powerpoint/2010/main" val="3256153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404</TotalTime>
  <Words>2845</Words>
  <Application>Microsoft Office PowerPoint</Application>
  <PresentationFormat>Widescreen</PresentationFormat>
  <Paragraphs>260</Paragraphs>
  <Slides>56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Abadi MT Condensed Extra Bold</vt:lpstr>
      <vt:lpstr>Arial</vt:lpstr>
      <vt:lpstr>Arial Rounded MT Bold</vt:lpstr>
      <vt:lpstr>Calibri</vt:lpstr>
      <vt:lpstr>Chalkboard SE</vt:lpstr>
      <vt:lpstr>Georgia</vt:lpstr>
      <vt:lpstr>Rockwell Extra Bold</vt:lpstr>
      <vt:lpstr>Trebuchet MS</vt:lpstr>
      <vt:lpstr>Wingdings</vt:lpstr>
      <vt:lpstr>Wood Type</vt:lpstr>
      <vt:lpstr>Remedial Reading Kit: DEVELOP Workshop</vt:lpstr>
      <vt:lpstr>Upon arrival,  please sign in.  Name, School, Email, Phone</vt:lpstr>
      <vt:lpstr>PowerPoint Presentation</vt:lpstr>
      <vt:lpstr>Introductions</vt:lpstr>
      <vt:lpstr>Teachers as readers.</vt:lpstr>
      <vt:lpstr>How will reading yourself enable you to be a better remedial reading teacher?</vt:lpstr>
      <vt:lpstr>Workshop Objectives:</vt:lpstr>
      <vt:lpstr>What’s in the kit?</vt:lpstr>
      <vt:lpstr>What’s in the Remedial Reading Kit?</vt:lpstr>
      <vt:lpstr>What’s in the Remedial Reading Kit?</vt:lpstr>
      <vt:lpstr>What’s in the Remedial Reading Kit?</vt:lpstr>
      <vt:lpstr>What’s in the Remedial Reading Kit?</vt:lpstr>
      <vt:lpstr>What’s in the Remedial Reading Kit?</vt:lpstr>
      <vt:lpstr>What’s in the Remedial Reading Kit?</vt:lpstr>
      <vt:lpstr>PowerPoint Presentation</vt:lpstr>
      <vt:lpstr>Best Practices and Success Stories</vt:lpstr>
      <vt:lpstr>PowerPoint Presentation</vt:lpstr>
      <vt:lpstr>PowerPoint Presentation</vt:lpstr>
      <vt:lpstr>Why use the DECODE and DEVELOP system? </vt:lpstr>
      <vt:lpstr>Each level builds on the next.</vt:lpstr>
      <vt:lpstr>DEVELOP covers Level 4, 5, and 6 Skills.</vt:lpstr>
      <vt:lpstr>Each level builds on the next.</vt:lpstr>
      <vt:lpstr>Each book has a theme, p. 14-16.</vt:lpstr>
      <vt:lpstr>Example Lesson,  p. 98-102</vt:lpstr>
      <vt:lpstr>Exploring the Lesson p. 98-102</vt:lpstr>
      <vt:lpstr>What could you and your students do with the word lists?</vt:lpstr>
      <vt:lpstr>What’s included?</vt:lpstr>
      <vt:lpstr>Reproduce one for each student to measure progress.</vt:lpstr>
      <vt:lpstr>How to integrate the other resources from the kit?</vt:lpstr>
      <vt:lpstr>What do I do with only 3 books of the same story?</vt:lpstr>
      <vt:lpstr>Group1</vt:lpstr>
      <vt:lpstr>Group 2</vt:lpstr>
      <vt:lpstr>Group 3</vt:lpstr>
      <vt:lpstr>Group 4</vt:lpstr>
      <vt:lpstr>Where are your students at?</vt:lpstr>
      <vt:lpstr>Transitioning students from DECODE to DEVELOP</vt:lpstr>
      <vt:lpstr>Strategies for starting or ending a lesson</vt:lpstr>
      <vt:lpstr>How to teach more comprehension?</vt:lpstr>
      <vt:lpstr>Reading Aloud to your students</vt:lpstr>
      <vt:lpstr>Class discussion to facilitate comprehension</vt:lpstr>
      <vt:lpstr>Implementation Options: what works for you and your students?</vt:lpstr>
      <vt:lpstr>When students own their own learning.</vt:lpstr>
      <vt:lpstr>Pre-read, read, re-read.</vt:lpstr>
      <vt:lpstr>Do remedial reading students have access to books?</vt:lpstr>
      <vt:lpstr>Improve reading skills with comic books</vt:lpstr>
      <vt:lpstr>Phonemic Awareness Strategies, p. 18</vt:lpstr>
      <vt:lpstr>Phonics Strategies, p. 18-19</vt:lpstr>
      <vt:lpstr>Comprehension Strategies, p. 19-20</vt:lpstr>
      <vt:lpstr>Vocabulary Strategies, p. 20</vt:lpstr>
      <vt:lpstr>Fluency Strategies, p. 20</vt:lpstr>
      <vt:lpstr>Your Turn:  Lesson plan stations</vt:lpstr>
      <vt:lpstr>Group Activity:</vt:lpstr>
      <vt:lpstr>PowerPoint Presentation</vt:lpstr>
      <vt:lpstr>Group Presentations: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Remedial Reading Kit: DEVELOP Workshop</dc:title>
  <dc:creator>Hannah Knecht</dc:creator>
  <cp:lastModifiedBy>TL</cp:lastModifiedBy>
  <cp:revision>47</cp:revision>
  <dcterms:created xsi:type="dcterms:W3CDTF">2019-11-19T14:50:27Z</dcterms:created>
  <dcterms:modified xsi:type="dcterms:W3CDTF">2020-01-31T20:20:40Z</dcterms:modified>
</cp:coreProperties>
</file>